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69981-9A39-4F41-BFD2-3341C553A411}" type="datetimeFigureOut">
              <a:rPr lang="el-GR"/>
              <a:pPr>
                <a:defRPr/>
              </a:pPr>
              <a:t>8/3/2017</a:t>
            </a:fld>
            <a:endParaRPr lang="el-G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86E12-E7C2-46E8-8B97-67B54AE403D1}" type="slidenum">
              <a:rPr lang="el-GR" altLang="el-GR"/>
              <a:pPr/>
              <a:t>‹N°›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466832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F5CB8-4625-412F-87AA-01E4E1A754A0}" type="datetimeFigureOut">
              <a:rPr lang="el-GR"/>
              <a:pPr>
                <a:defRPr/>
              </a:pPr>
              <a:t>8/3/2017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7F2C13-5189-49EE-B086-58916B3762E6}" type="slidenum">
              <a:rPr lang="el-GR" altLang="el-GR"/>
              <a:pPr/>
              <a:t>‹N°›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434342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608F4-9F4B-4B3D-B0D8-84647DEC4DA2}" type="datetimeFigureOut">
              <a:rPr lang="el-GR"/>
              <a:pPr>
                <a:defRPr/>
              </a:pPr>
              <a:t>8/3/2017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031808-DE86-4EE7-8F7B-505D1BAD81E9}" type="slidenum">
              <a:rPr lang="el-GR" altLang="el-GR"/>
              <a:pPr/>
              <a:t>‹N°›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999618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5FF91-1A50-4625-ACD7-25E945448B58}" type="datetimeFigureOut">
              <a:rPr lang="el-GR"/>
              <a:pPr>
                <a:defRPr/>
              </a:pPr>
              <a:t>8/3/2017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5C8773-8535-442D-8169-EC08FD6C45C4}" type="slidenum">
              <a:rPr lang="el-GR" altLang="el-GR"/>
              <a:pPr/>
              <a:t>‹N°›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818581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6D38B-ABF7-42C4-9BB0-887147BA6242}" type="datetimeFigureOut">
              <a:rPr lang="el-GR"/>
              <a:pPr>
                <a:defRPr/>
              </a:pPr>
              <a:t>8/3/2017</a:t>
            </a:fld>
            <a:endParaRPr lang="el-G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0B325-EC28-4DF3-BBF3-C783E111C5B0}" type="slidenum">
              <a:rPr lang="el-GR" altLang="el-GR"/>
              <a:pPr/>
              <a:t>‹N°›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57982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83FDD-7C8A-4FF6-8B85-438B125CD9FF}" type="datetimeFigureOut">
              <a:rPr lang="el-GR"/>
              <a:pPr>
                <a:defRPr/>
              </a:pPr>
              <a:t>8/3/2017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046E89-22DF-4352-A8DE-2CA42F815B30}" type="slidenum">
              <a:rPr lang="el-GR" altLang="el-GR"/>
              <a:pPr/>
              <a:t>‹N°›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903292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A4D54-151B-4050-90C6-9EB6EEDD96DE}" type="datetimeFigureOut">
              <a:rPr lang="el-GR"/>
              <a:pPr>
                <a:defRPr/>
              </a:pPr>
              <a:t>8/3/2017</a:t>
            </a:fld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58D146-29CE-41E9-845E-BB5ECB580168}" type="slidenum">
              <a:rPr lang="el-GR" altLang="el-GR"/>
              <a:pPr/>
              <a:t>‹N°›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90016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376EB-8F7E-4027-95FE-6841D9FDDC2E}" type="datetimeFigureOut">
              <a:rPr lang="el-GR"/>
              <a:pPr>
                <a:defRPr/>
              </a:pPr>
              <a:t>8/3/2017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D8112A-5D22-4846-9AD2-8D72E71B11BD}" type="slidenum">
              <a:rPr lang="el-GR" altLang="el-GR"/>
              <a:pPr/>
              <a:t>‹N°›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28307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C89B1-28DD-4577-892B-1C9BF3B13B92}" type="datetimeFigureOut">
              <a:rPr lang="el-GR"/>
              <a:pPr>
                <a:defRPr/>
              </a:pPr>
              <a:t>8/3/2017</a:t>
            </a:fld>
            <a:endParaRPr lang="el-G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41F028-9FEB-4FB8-B15C-ADB97E86B699}" type="slidenum">
              <a:rPr lang="el-GR" altLang="el-GR"/>
              <a:pPr/>
              <a:t>‹N°›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047725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7"/>
          <p:cNvSpPr/>
          <p:nvPr/>
        </p:nvSpPr>
        <p:spPr>
          <a:xfrm rot="5400000">
            <a:off x="433388" y="-433388"/>
            <a:ext cx="6858000" cy="77247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1B792-19B5-4CF2-B2E7-5E34DD5909E9}" type="datetimeFigureOut">
              <a:rPr lang="el-GR"/>
              <a:pPr>
                <a:defRPr/>
              </a:pPr>
              <a:t>8/3/2017</a:t>
            </a:fld>
            <a:endParaRPr lang="el-GR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D4F4CA-4611-442F-A1C0-7D45740FB4B4}" type="slidenum">
              <a:rPr lang="el-GR" altLang="el-GR"/>
              <a:pPr/>
              <a:t>‹N°›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97136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BB245-A90A-429A-84AC-05391C769F5A}" type="datetimeFigureOut">
              <a:rPr lang="el-GR"/>
              <a:pPr>
                <a:defRPr/>
              </a:pPr>
              <a:t>8/3/2017</a:t>
            </a:fld>
            <a:endParaRPr lang="el-GR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C4489D81-1B99-423C-9D93-61A691213AB7}" type="slidenum">
              <a:rPr lang="el-GR" altLang="el-GR"/>
              <a:pPr/>
              <a:t>‹N°›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116343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1425"/>
            <a:ext cx="3575050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588" y="5051425"/>
            <a:ext cx="9145588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100138"/>
            <a:ext cx="7521575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υποδείγματος κειμένου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  <a:endParaRPr lang="en-US" altLang="el-G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613" y="5870575"/>
            <a:ext cx="2176462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6F5B5F30-4A7E-4545-99FB-761DB87F2C42}" type="datetimeFigureOut">
              <a:rPr lang="el-GR"/>
              <a:pPr>
                <a:defRPr/>
              </a:pPr>
              <a:t>8/3/2017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cap="all" spc="200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600">
                <a:solidFill>
                  <a:srgbClr val="FFFFFF"/>
                </a:solidFill>
                <a:latin typeface="Franklin Gothic Book" pitchFamily="34" charset="0"/>
              </a:defRPr>
            </a:lvl1pPr>
          </a:lstStyle>
          <a:p>
            <a:fld id="{24D94670-F5C7-44BF-A278-DA224961D992}" type="slidenum">
              <a:rPr lang="el-GR" altLang="el-GR"/>
              <a:pPr/>
              <a:t>‹N°›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0" r:id="rId2"/>
    <p:sldLayoutId id="2147483688" r:id="rId3"/>
    <p:sldLayoutId id="2147483681" r:id="rId4"/>
    <p:sldLayoutId id="2147483682" r:id="rId5"/>
    <p:sldLayoutId id="2147483683" r:id="rId6"/>
    <p:sldLayoutId id="2147483684" r:id="rId7"/>
    <p:sldLayoutId id="2147483689" r:id="rId8"/>
    <p:sldLayoutId id="2147483690" r:id="rId9"/>
    <p:sldLayoutId id="2147483685" r:id="rId10"/>
    <p:sldLayoutId id="214748368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Font typeface="Arial" charset="0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6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 rot="19140000">
            <a:off x="817563" y="1730375"/>
            <a:ext cx="5648325" cy="12049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latin typeface="Bauhaus 93" panose="04030905020B02020C02" pitchFamily="82" charset="0"/>
              </a:rPr>
              <a:t>BUSINESS START UP </a:t>
            </a:r>
            <a:endParaRPr lang="el-GR" sz="48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 rot="19140000">
            <a:off x="1212850" y="2470150"/>
            <a:ext cx="6510338" cy="3302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>
                <a:latin typeface="Bauhaus 93" panose="04030905020B02020C02" pitchFamily="82" charset="0"/>
              </a:rPr>
              <a:t>GREEK STYLE 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Θέση περιεχομένου 1"/>
          <p:cNvSpPr>
            <a:spLocks noGrp="1"/>
          </p:cNvSpPr>
          <p:nvPr>
            <p:ph sz="half" idx="1"/>
          </p:nvPr>
        </p:nvSpPr>
        <p:spPr>
          <a:xfrm>
            <a:off x="0" y="1052513"/>
            <a:ext cx="5113338" cy="3713162"/>
          </a:xfrm>
        </p:spPr>
        <p:txBody>
          <a:bodyPr/>
          <a:lstStyle/>
          <a:p>
            <a:pPr marL="457200" indent="-457200" eaLnBrk="1" hangingPunct="1">
              <a:buFont typeface="Arial" charset="0"/>
              <a:buChar char="•"/>
            </a:pPr>
            <a:r>
              <a:rPr lang="en-US" altLang="el-GR" sz="2600" smtClean="0">
                <a:latin typeface="Arial Narrow" pitchFamily="34" charset="0"/>
              </a:rPr>
              <a:t>Filling out forms in Greek and getting certified documents.</a:t>
            </a:r>
          </a:p>
          <a:p>
            <a:pPr marL="457200" indent="-457200" eaLnBrk="1" hangingPunct="1">
              <a:buFont typeface="Arial" charset="0"/>
              <a:buChar char="•"/>
            </a:pPr>
            <a:r>
              <a:rPr lang="en-US" altLang="el-GR" sz="2600" smtClean="0">
                <a:latin typeface="Arial Narrow" pitchFamily="34" charset="0"/>
              </a:rPr>
              <a:t>Getting the required attorney’s signature on the draft.</a:t>
            </a:r>
          </a:p>
          <a:p>
            <a:pPr marL="457200" indent="-457200" eaLnBrk="1" hangingPunct="1">
              <a:buFont typeface="Arial" charset="0"/>
              <a:buChar char="•"/>
            </a:pPr>
            <a:r>
              <a:rPr lang="en-US" altLang="el-GR" sz="2600" smtClean="0">
                <a:latin typeface="Arial Narrow" pitchFamily="34" charset="0"/>
              </a:rPr>
              <a:t>Examination &amp; certification of the articles by the notary public.</a:t>
            </a: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076056" y="764704"/>
            <a:ext cx="3924381" cy="3816424"/>
          </a:xfrm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Left"/>
            <a:lightRig rig="threePt" dir="t"/>
          </a:scene3d>
        </p:spPr>
      </p:pic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Bauhaus 93" panose="04030905020B02020C02" pitchFamily="82" charset="0"/>
              </a:rPr>
              <a:t>Step 1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Θέση περιεχομένου 1"/>
          <p:cNvSpPr>
            <a:spLocks noGrp="1"/>
          </p:cNvSpPr>
          <p:nvPr>
            <p:ph sz="half" idx="1"/>
          </p:nvPr>
        </p:nvSpPr>
        <p:spPr>
          <a:xfrm>
            <a:off x="179388" y="1125538"/>
            <a:ext cx="4679950" cy="3711575"/>
          </a:xfrm>
        </p:spPr>
        <p:txBody>
          <a:bodyPr/>
          <a:lstStyle/>
          <a:p>
            <a:pPr marL="457200" indent="-457200" eaLnBrk="1" hangingPunct="1">
              <a:buFont typeface="Arial" charset="0"/>
              <a:buChar char="•"/>
            </a:pPr>
            <a:r>
              <a:rPr lang="en-US" altLang="el-GR" sz="2400" smtClean="0">
                <a:latin typeface="Arial Narrow" pitchFamily="34" charset="0"/>
              </a:rPr>
              <a:t>Minimum capital : 18.000</a:t>
            </a:r>
            <a:r>
              <a:rPr lang="el-GR" altLang="el-GR" sz="2400" smtClean="0">
                <a:latin typeface="Arial Narrow" pitchFamily="34" charset="0"/>
              </a:rPr>
              <a:t> </a:t>
            </a:r>
            <a:r>
              <a:rPr lang="en-US" altLang="el-GR" sz="2400" smtClean="0">
                <a:latin typeface="Arial Narrow" pitchFamily="34" charset="0"/>
              </a:rPr>
              <a:t>€.</a:t>
            </a:r>
          </a:p>
          <a:p>
            <a:pPr marL="457200" indent="-457200" eaLnBrk="1" hangingPunct="1">
              <a:buFont typeface="Arial" charset="0"/>
              <a:buChar char="•"/>
            </a:pPr>
            <a:r>
              <a:rPr lang="en-US" altLang="el-GR" sz="2400" smtClean="0">
                <a:latin typeface="Arial Narrow" pitchFamily="34" charset="0"/>
              </a:rPr>
              <a:t>Tax payments (within 15 days).</a:t>
            </a:r>
          </a:p>
          <a:p>
            <a:pPr marL="457200" indent="-457200" eaLnBrk="1" hangingPunct="1">
              <a:buFont typeface="Arial" charset="0"/>
              <a:buChar char="•"/>
            </a:pPr>
            <a:r>
              <a:rPr lang="en-US" altLang="el-GR" sz="2400" smtClean="0">
                <a:latin typeface="Arial Narrow" pitchFamily="34" charset="0"/>
              </a:rPr>
              <a:t>Authentication of legal documents by</a:t>
            </a:r>
            <a:r>
              <a:rPr lang="el-GR" altLang="el-GR" sz="2400" smtClean="0">
                <a:latin typeface="Arial Narrow" pitchFamily="34" charset="0"/>
              </a:rPr>
              <a:t> </a:t>
            </a:r>
            <a:r>
              <a:rPr lang="en-US" altLang="el-GR" sz="2400" smtClean="0">
                <a:latin typeface="Arial Narrow" pitchFamily="34" charset="0"/>
              </a:rPr>
              <a:t>Government Gazette (within 30-60 days). </a:t>
            </a:r>
            <a:endParaRPr lang="el-GR" altLang="el-GR" sz="2400" smtClean="0">
              <a:latin typeface="Arial Narrow" pitchFamily="34" charset="0"/>
            </a:endParaRP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427984" y="836712"/>
            <a:ext cx="4513245" cy="3888432"/>
          </a:xfrm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perspectiveLeft"/>
            <a:lightRig rig="threePt" dir="t"/>
          </a:scene3d>
          <a:sp3d>
            <a:bevelT w="165100" prst="coolSlant"/>
          </a:sp3d>
        </p:spPr>
      </p:pic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Bauhaus 93" panose="04030905020B02020C02" pitchFamily="82" charset="0"/>
              </a:rPr>
              <a:t>Step 2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Θέση περιεχομένου 1"/>
          <p:cNvSpPr>
            <a:spLocks noGrp="1"/>
          </p:cNvSpPr>
          <p:nvPr>
            <p:ph sz="half" idx="1"/>
          </p:nvPr>
        </p:nvSpPr>
        <p:spPr>
          <a:xfrm>
            <a:off x="1588" y="1125538"/>
            <a:ext cx="4968875" cy="3711575"/>
          </a:xfrm>
        </p:spPr>
        <p:txBody>
          <a:bodyPr/>
          <a:lstStyle/>
          <a:p>
            <a:pPr marL="457200" indent="-457200" eaLnBrk="1" hangingPunct="1">
              <a:buFont typeface="Arial" charset="0"/>
              <a:buChar char="•"/>
            </a:pPr>
            <a:r>
              <a:rPr lang="en-US" altLang="el-GR" sz="2600" smtClean="0">
                <a:latin typeface="Arial Narrow" pitchFamily="34" charset="0"/>
              </a:rPr>
              <a:t>Registration at the Chamber of Commerce and Industry and a certification of company name, a notarized copy of the Articles stamped by the tax office, an original of the Government Gazette</a:t>
            </a:r>
            <a:r>
              <a:rPr lang="en-US" altLang="el-GR" sz="2600" smtClean="0"/>
              <a:t>. </a:t>
            </a:r>
            <a:endParaRPr lang="el-GR" altLang="el-GR" sz="2600" smtClean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699537" y="980728"/>
            <a:ext cx="4400624" cy="3528392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perspectiveLeft"/>
            <a:lightRig rig="threePt" dir="t"/>
          </a:scene3d>
          <a:sp3d>
            <a:bevelT w="165100" prst="coolSlant"/>
          </a:sp3d>
        </p:spPr>
      </p:pic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Bauhaus 93" panose="04030905020B02020C02" pitchFamily="82" charset="0"/>
              </a:rPr>
              <a:t>Step 3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Θέση περιεχομένου 1"/>
          <p:cNvSpPr>
            <a:spLocks noGrp="1"/>
          </p:cNvSpPr>
          <p:nvPr>
            <p:ph sz="half" idx="1"/>
          </p:nvPr>
        </p:nvSpPr>
        <p:spPr>
          <a:xfrm>
            <a:off x="14288" y="1125538"/>
            <a:ext cx="4968875" cy="3711575"/>
          </a:xfrm>
        </p:spPr>
        <p:txBody>
          <a:bodyPr/>
          <a:lstStyle/>
          <a:p>
            <a:pPr marL="457200" indent="-457200" eaLnBrk="1" hangingPunct="1">
              <a:buFont typeface="Arial" charset="0"/>
              <a:buChar char="•"/>
            </a:pPr>
            <a:r>
              <a:rPr lang="en-US" altLang="el-GR" sz="2600" smtClean="0">
                <a:latin typeface="Arial Narrow" pitchFamily="34" charset="0"/>
              </a:rPr>
              <a:t>Registration with an insurance fund. </a:t>
            </a:r>
          </a:p>
          <a:p>
            <a:pPr marL="457200" indent="-457200" eaLnBrk="1" hangingPunct="1">
              <a:buFont typeface="Arial" charset="0"/>
              <a:buChar char="•"/>
            </a:pPr>
            <a:r>
              <a:rPr lang="en-US" altLang="el-GR" sz="2600" smtClean="0">
                <a:latin typeface="Arial Narrow" pitchFamily="34" charset="0"/>
              </a:rPr>
              <a:t>Acquisition of a certificate for the start of business operations and the AFM (Registration number). </a:t>
            </a:r>
          </a:p>
          <a:p>
            <a:pPr marL="457200" indent="-457200" eaLnBrk="1" hangingPunct="1">
              <a:buFont typeface="Arial" charset="0"/>
              <a:buChar char="•"/>
            </a:pPr>
            <a:r>
              <a:rPr lang="en-US" altLang="el-GR" sz="2600" smtClean="0">
                <a:latin typeface="Arial Narrow" pitchFamily="34" charset="0"/>
              </a:rPr>
              <a:t>Purchase of an accounting log and a receipt book</a:t>
            </a:r>
          </a:p>
          <a:p>
            <a:pPr marL="457200" indent="-457200" eaLnBrk="1" hangingPunct="1">
              <a:buFont typeface="Arial" charset="0"/>
              <a:buChar char="•"/>
            </a:pPr>
            <a:endParaRPr lang="el-GR" altLang="el-GR" smtClean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024507" y="1124744"/>
            <a:ext cx="3987094" cy="3456384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perspectiveLeft"/>
            <a:lightRig rig="threePt" dir="t"/>
          </a:scene3d>
          <a:sp3d>
            <a:bevelT w="165100" prst="coolSlant"/>
          </a:sp3d>
        </p:spPr>
      </p:pic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Bauhaus 93" panose="04030905020B02020C02" pitchFamily="82" charset="0"/>
              </a:rPr>
              <a:t>Step 4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Θέση περιεχομένου 1"/>
          <p:cNvSpPr>
            <a:spLocks noGrp="1"/>
          </p:cNvSpPr>
          <p:nvPr>
            <p:ph sz="half" idx="1"/>
          </p:nvPr>
        </p:nvSpPr>
        <p:spPr>
          <a:xfrm>
            <a:off x="0" y="1196975"/>
            <a:ext cx="4608513" cy="2592388"/>
          </a:xfrm>
        </p:spPr>
        <p:txBody>
          <a:bodyPr/>
          <a:lstStyle/>
          <a:p>
            <a:pPr marL="457200" indent="-457200" eaLnBrk="1" hangingPunct="1">
              <a:buFont typeface="Arial" charset="0"/>
              <a:buChar char="•"/>
            </a:pPr>
            <a:r>
              <a:rPr lang="en-US" altLang="el-GR" smtClean="0">
                <a:latin typeface="Arial Narrow" pitchFamily="34" charset="0"/>
              </a:rPr>
              <a:t>(When hiring an employee) Obligatory  issue of a proper contract and a certificate from the employer.</a:t>
            </a:r>
            <a:endParaRPr lang="el-GR" altLang="el-GR" smtClean="0">
              <a:latin typeface="Arial Narrow" pitchFamily="34" charset="0"/>
            </a:endParaRP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728663"/>
            <a:ext cx="4321175" cy="4321175"/>
          </a:xfrm>
        </p:spPr>
      </p:pic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Bauhaus 93" panose="04030905020B02020C02" pitchFamily="82" charset="0"/>
              </a:rPr>
              <a:t>Step 5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 bwMode="auto">
          <a:xfrm>
            <a:off x="684213" y="2708275"/>
            <a:ext cx="7519987" cy="5492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l-GR" sz="6000" i="1" cap="none" smtClean="0">
                <a:solidFill>
                  <a:srgbClr val="C00000"/>
                </a:solidFill>
                <a:latin typeface="Bauhaus 93" pitchFamily="82" charset="0"/>
              </a:rPr>
              <a:t>THANKS FOR YOUR ATTENTION</a:t>
            </a:r>
            <a:endParaRPr lang="el-GR" altLang="el-GR" sz="6000" i="1" cap="none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Γωνίες">
  <a:themeElements>
    <a:clrScheme name="Γωνίες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Γωνίες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Γωνίες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204</TotalTime>
  <Words>159</Words>
  <Application>Microsoft Office PowerPoint</Application>
  <PresentationFormat>Affichage à l'écran (4:3)</PresentationFormat>
  <Paragraphs>19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6" baseType="lpstr">
      <vt:lpstr>Arial</vt:lpstr>
      <vt:lpstr>Franklin Gothic Medium</vt:lpstr>
      <vt:lpstr>Franklin Gothic Book</vt:lpstr>
      <vt:lpstr>Wingdings</vt:lpstr>
      <vt:lpstr>Calibri</vt:lpstr>
      <vt:lpstr>Bauhaus 93</vt:lpstr>
      <vt:lpstr>Tunga</vt:lpstr>
      <vt:lpstr>Arial Narrow</vt:lpstr>
      <vt:lpstr>Γωνίες</vt:lpstr>
      <vt:lpstr>BUSINESS START UP </vt:lpstr>
      <vt:lpstr>Step 1 </vt:lpstr>
      <vt:lpstr>Step 2</vt:lpstr>
      <vt:lpstr>Step 3</vt:lpstr>
      <vt:lpstr>Step 4 </vt:lpstr>
      <vt:lpstr>Step 5</vt:lpstr>
      <vt:lpstr>THANKS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ΔΗΜΗΤΡΗΣ ΜΑΡΑΣ</dc:creator>
  <cp:lastModifiedBy>Utilisateur</cp:lastModifiedBy>
  <cp:revision>23</cp:revision>
  <dcterms:created xsi:type="dcterms:W3CDTF">2016-10-02T13:19:34Z</dcterms:created>
  <dcterms:modified xsi:type="dcterms:W3CDTF">2017-03-08T20:42:48Z</dcterms:modified>
</cp:coreProperties>
</file>