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2"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6/11/2015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2342CEA3-3058-4D43-AE35-B3DA76CB4003}" type="datetimeFigureOut">
              <a:rPr lang="el-GR" smtClean="0"/>
              <a:pPr/>
              <a:t>6/11/2015</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342CEA3-3058-4D43-AE35-B3DA76CB4003}" type="datetimeFigureOut">
              <a:rPr lang="el-GR" smtClean="0"/>
              <a:pPr/>
              <a:t>6/11/2015</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53</a:t>
            </a:r>
            <a:r>
              <a:rPr lang="en-US" baseline="30000" dirty="0" smtClean="0"/>
              <a:t>rd</a:t>
            </a:r>
            <a:r>
              <a:rPr lang="en-US" dirty="0" smtClean="0"/>
              <a:t> high school of </a:t>
            </a:r>
            <a:r>
              <a:rPr lang="en-US" dirty="0" err="1" smtClean="0"/>
              <a:t>athens</a:t>
            </a:r>
            <a:endParaRPr lang="el-GR" dirty="0"/>
          </a:p>
        </p:txBody>
      </p:sp>
      <p:sp>
        <p:nvSpPr>
          <p:cNvPr id="3" name="2 - Υπότιτλος"/>
          <p:cNvSpPr>
            <a:spLocks noGrp="1"/>
          </p:cNvSpPr>
          <p:nvPr>
            <p:ph type="subTitle" idx="1"/>
          </p:nvPr>
        </p:nvSpPr>
        <p:spPr/>
        <p:txBody>
          <a:bodyPr>
            <a:normAutofit/>
          </a:bodyPr>
          <a:lstStyle/>
          <a:p>
            <a:r>
              <a:rPr lang="en-US" sz="3600" dirty="0" smtClean="0">
                <a:solidFill>
                  <a:srgbClr val="FFFF00"/>
                </a:solidFill>
              </a:rPr>
              <a:t>Our school</a:t>
            </a:r>
            <a:endParaRPr lang="el-GR" sz="3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845234"/>
          </a:xfrm>
        </p:spPr>
        <p:txBody>
          <a:bodyPr/>
          <a:lstStyle/>
          <a:p>
            <a:r>
              <a:rPr lang="en-US" dirty="0" smtClean="0"/>
              <a:t>And our school has a library</a:t>
            </a:r>
            <a:endParaRPr lang="el-GR" dirty="0"/>
          </a:p>
        </p:txBody>
      </p:sp>
      <p:pic>
        <p:nvPicPr>
          <p:cNvPr id="3" name="Picture 1" descr="H:\Λύκειο\Φωτογραφίες 53ου Λυκείου\DSC00038.JPG"/>
          <p:cNvPicPr>
            <a:picLocks noChangeAspect="1" noChangeArrowheads="1"/>
          </p:cNvPicPr>
          <p:nvPr/>
        </p:nvPicPr>
        <p:blipFill>
          <a:blip r:embed="rId2" cstate="print"/>
          <a:srcRect/>
          <a:stretch>
            <a:fillRect/>
          </a:stretch>
        </p:blipFill>
        <p:spPr bwMode="auto">
          <a:xfrm>
            <a:off x="928662" y="1785926"/>
            <a:ext cx="7911065" cy="4457426"/>
          </a:xfrm>
          <a:prstGeom prst="rect">
            <a:avLst/>
          </a:prstGeom>
          <a:noFill/>
        </p:spPr>
      </p:pic>
      <p:pic>
        <p:nvPicPr>
          <p:cNvPr id="23556" name="Picture 4" descr="http://kidsfun.gr/wp-content/uploads/2013/04/kidsfun.gr-ekpaideusi-photo-pws-diabazei-to-paidi-sas.jpg"/>
          <p:cNvPicPr>
            <a:picLocks noChangeAspect="1" noChangeArrowheads="1"/>
          </p:cNvPicPr>
          <p:nvPr/>
        </p:nvPicPr>
        <p:blipFill>
          <a:blip r:embed="rId3" cstate="print"/>
          <a:srcRect/>
          <a:stretch>
            <a:fillRect/>
          </a:stretch>
        </p:blipFill>
        <p:spPr bwMode="auto">
          <a:xfrm>
            <a:off x="1785918" y="5286363"/>
            <a:ext cx="1571636" cy="1571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But school means also…  </a:t>
            </a:r>
            <a:endParaRPr lang="el-GR" dirty="0"/>
          </a:p>
        </p:txBody>
      </p:sp>
      <p:sp>
        <p:nvSpPr>
          <p:cNvPr id="3" name="2 - Ορθογώνιο"/>
          <p:cNvSpPr/>
          <p:nvPr/>
        </p:nvSpPr>
        <p:spPr>
          <a:xfrm>
            <a:off x="6786578" y="428604"/>
            <a:ext cx="1745223" cy="928694"/>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Fun !</a:t>
            </a:r>
            <a:endParaRPr lang="el-G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Picture 1" descr="H:\Λύκειο\Εκπαιδευτικά Προγράμματα 2014-15  (30-06-2015)\ΠΕΡΙΒΑΛΛΟΝΤΙΚΑ 2014-15\Πρόγραμμα Περιβαλλοντικής Εκπαίδευσης Νο2 (αρχαιολογικοί χώροι και μνημεία)\Φωτογραφίες και βίντεο από τις δραστηριότητές μας\14η Συνάντηση Π.Ε.2 (20-03-15)\DSC00092.JPG"/>
          <p:cNvPicPr>
            <a:picLocks noChangeAspect="1" noChangeArrowheads="1"/>
          </p:cNvPicPr>
          <p:nvPr/>
        </p:nvPicPr>
        <p:blipFill>
          <a:blip r:embed="rId2" cstate="print"/>
          <a:srcRect t="10917"/>
          <a:stretch>
            <a:fillRect/>
          </a:stretch>
        </p:blipFill>
        <p:spPr bwMode="auto">
          <a:xfrm>
            <a:off x="4189716" y="3571876"/>
            <a:ext cx="4954284" cy="2486614"/>
          </a:xfrm>
          <a:prstGeom prst="rect">
            <a:avLst/>
          </a:prstGeom>
          <a:noFill/>
        </p:spPr>
      </p:pic>
      <p:pic>
        <p:nvPicPr>
          <p:cNvPr id="5" name="Picture 1" descr="H:\Λύκειο\Εκπαιδευτικά Προγράμματα 2014-15  (30-06-2015)\ΠΕΡΙΒΑΛΛΟΝΤΙΚΑ 2014-15\Πρόγραμμα Περιβαλλοντικής Εκπαίδευσης Νο2 (αρχαιολογικοί χώροι και μνημεία)\Φωτογραφίες και βίντεο από τις δραστηριότητές μας\11η Συνάντηση Π.Ε.2 (20-02-15)\017.jpg"/>
          <p:cNvPicPr>
            <a:picLocks noChangeAspect="1" noChangeArrowheads="1"/>
          </p:cNvPicPr>
          <p:nvPr/>
        </p:nvPicPr>
        <p:blipFill>
          <a:blip r:embed="rId3" cstate="print"/>
          <a:srcRect/>
          <a:stretch>
            <a:fillRect/>
          </a:stretch>
        </p:blipFill>
        <p:spPr bwMode="auto">
          <a:xfrm>
            <a:off x="428596" y="1714487"/>
            <a:ext cx="3719472" cy="2475773"/>
          </a:xfrm>
          <a:prstGeom prst="rect">
            <a:avLst/>
          </a:prstGeom>
          <a:noFill/>
        </p:spPr>
      </p:pic>
      <p:pic>
        <p:nvPicPr>
          <p:cNvPr id="6" name="Picture 2" descr="H:\Λύκειο\Εκπαιδευτικά Προγράμματα 2014-15  (30-06-2015)\ΠΕΡΙΒΑΛΛΟΝΤΙΚΑ 2014-15\Πρόγραμμα Περιβαλλοντικής Εκπαίδευσης Νο1 (σπήλαια)\Φωτογραφίες και βίντεο από τις δραστηριότητές μας\13η Συνάντηση Π.Ε.1 (12-03-15)\DSC00059.JPG"/>
          <p:cNvPicPr>
            <a:picLocks noChangeAspect="1" noChangeArrowheads="1"/>
          </p:cNvPicPr>
          <p:nvPr/>
        </p:nvPicPr>
        <p:blipFill>
          <a:blip r:embed="rId4" cstate="print"/>
          <a:srcRect t="21227"/>
          <a:stretch>
            <a:fillRect/>
          </a:stretch>
        </p:blipFill>
        <p:spPr bwMode="auto">
          <a:xfrm>
            <a:off x="4143372" y="1928802"/>
            <a:ext cx="4552945" cy="2020762"/>
          </a:xfrm>
          <a:prstGeom prst="rect">
            <a:avLst/>
          </a:prstGeom>
          <a:noFill/>
        </p:spPr>
      </p:pic>
      <p:pic>
        <p:nvPicPr>
          <p:cNvPr id="7" name="Picture 1" descr="L:\Προσωπικές φωτογραφίες\2015 - Εκδρομή Περιβαλλοντικής (Α' και Β' Λυκείου) στη Μεσσηνία και Λακωνία\DSC00255.JPG"/>
          <p:cNvPicPr>
            <a:picLocks noChangeAspect="1" noChangeArrowheads="1"/>
          </p:cNvPicPr>
          <p:nvPr/>
        </p:nvPicPr>
        <p:blipFill>
          <a:blip r:embed="rId5" cstate="print"/>
          <a:srcRect/>
          <a:stretch>
            <a:fillRect/>
          </a:stretch>
        </p:blipFill>
        <p:spPr bwMode="auto">
          <a:xfrm>
            <a:off x="357158" y="4071942"/>
            <a:ext cx="4143403" cy="2334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7"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8"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And </a:t>
            </a:r>
            <a:endParaRPr lang="el-GR" dirty="0"/>
          </a:p>
        </p:txBody>
      </p:sp>
      <p:sp>
        <p:nvSpPr>
          <p:cNvPr id="3" name="2 - Ορθογώνιο"/>
          <p:cNvSpPr/>
          <p:nvPr/>
        </p:nvSpPr>
        <p:spPr>
          <a:xfrm>
            <a:off x="2144431" y="428604"/>
            <a:ext cx="2752678"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sports…</a:t>
            </a:r>
            <a:endParaRPr lang="el-G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4580" name="Picture 4" descr="http://4.bp.blogspot.com/-meBFom57SZw/VhKIBSy-AsI/AAAAAAAADB4/ygzTvH0C0zo/s400/DSC00324.JPG"/>
          <p:cNvPicPr>
            <a:picLocks noChangeAspect="1" noChangeArrowheads="1"/>
          </p:cNvPicPr>
          <p:nvPr/>
        </p:nvPicPr>
        <p:blipFill>
          <a:blip r:embed="rId2" cstate="print"/>
          <a:srcRect/>
          <a:stretch>
            <a:fillRect/>
          </a:stretch>
        </p:blipFill>
        <p:spPr bwMode="auto">
          <a:xfrm>
            <a:off x="857223" y="1714488"/>
            <a:ext cx="7239051" cy="4071966"/>
          </a:xfrm>
          <a:prstGeom prst="rect">
            <a:avLst/>
          </a:prstGeom>
          <a:noFill/>
        </p:spPr>
      </p:pic>
      <p:pic>
        <p:nvPicPr>
          <p:cNvPr id="24582" name="Picture 6" descr="http://4.bp.blogspot.com/-VFhDyTjxs_s/VhKITlpbC2I/AAAAAAAADCQ/uzf95U8xi88/s400/DSC00332.JPG"/>
          <p:cNvPicPr>
            <a:picLocks noChangeAspect="1" noChangeArrowheads="1"/>
          </p:cNvPicPr>
          <p:nvPr/>
        </p:nvPicPr>
        <p:blipFill>
          <a:blip r:embed="rId3" cstate="print"/>
          <a:srcRect/>
          <a:stretch>
            <a:fillRect/>
          </a:stretch>
        </p:blipFill>
        <p:spPr bwMode="auto">
          <a:xfrm>
            <a:off x="1357290" y="1857364"/>
            <a:ext cx="6500858" cy="3656733"/>
          </a:xfrm>
          <a:prstGeom prst="rect">
            <a:avLst/>
          </a:prstGeom>
          <a:noFill/>
        </p:spPr>
      </p:pic>
      <p:pic>
        <p:nvPicPr>
          <p:cNvPr id="24584" name="Picture 8" descr="http://1.bp.blogspot.com/-0EnqxmiEzD0/VhKIdCyUv6I/AAAAAAAADCg/i6eaT-5H_SQ/s1600/DSC00335.JPG"/>
          <p:cNvPicPr>
            <a:picLocks noChangeAspect="1" noChangeArrowheads="1"/>
          </p:cNvPicPr>
          <p:nvPr/>
        </p:nvPicPr>
        <p:blipFill>
          <a:blip r:embed="rId4" cstate="print"/>
          <a:srcRect/>
          <a:stretch>
            <a:fillRect/>
          </a:stretch>
        </p:blipFill>
        <p:spPr bwMode="auto">
          <a:xfrm>
            <a:off x="338388" y="1714488"/>
            <a:ext cx="8805612" cy="49641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wedge">
                                      <p:cBhvr>
                                        <p:cTn id="13" dur="2000"/>
                                        <p:tgtEl>
                                          <p:spTgt spid="2458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84"/>
                                        </p:tgtEl>
                                        <p:attrNameLst>
                                          <p:attrName>style.visibility</p:attrName>
                                        </p:attrNameLst>
                                      </p:cBhvr>
                                      <p:to>
                                        <p:strVal val="visible"/>
                                      </p:to>
                                    </p:set>
                                    <p:anim calcmode="lin" valueType="num">
                                      <p:cBhvr additive="base">
                                        <p:cTn id="18" dur="500" fill="hold"/>
                                        <p:tgtEl>
                                          <p:spTgt spid="24584"/>
                                        </p:tgtEl>
                                        <p:attrNameLst>
                                          <p:attrName>ppt_x</p:attrName>
                                        </p:attrNameLst>
                                      </p:cBhvr>
                                      <p:tavLst>
                                        <p:tav tm="0">
                                          <p:val>
                                            <p:strVal val="#ppt_x"/>
                                          </p:val>
                                        </p:tav>
                                        <p:tav tm="100000">
                                          <p:val>
                                            <p:strVal val="#ppt_x"/>
                                          </p:val>
                                        </p:tav>
                                      </p:tavLst>
                                    </p:anim>
                                    <p:anim calcmode="lin" valueType="num">
                                      <p:cBhvr additive="base">
                                        <p:cTn id="19"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245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801004" cy="1416738"/>
          </a:xfrm>
        </p:spPr>
        <p:txBody>
          <a:bodyPr/>
          <a:lstStyle/>
          <a:p>
            <a:r>
              <a:rPr lang="en-US" sz="2000" b="1" dirty="0" smtClean="0"/>
              <a:t>As far as our school is concerned, someone could say that it is a relatively typical secondary education school in terms of the building, the number of students that attend the lessons and the number of teachers that work there. </a:t>
            </a:r>
            <a:endParaRPr lang="el-GR" sz="2000" b="1" dirty="0"/>
          </a:p>
        </p:txBody>
      </p:sp>
      <p:sp>
        <p:nvSpPr>
          <p:cNvPr id="3" name="2 - Ορθογώνιο"/>
          <p:cNvSpPr/>
          <p:nvPr/>
        </p:nvSpPr>
        <p:spPr>
          <a:xfrm>
            <a:off x="2574500" y="2967335"/>
            <a:ext cx="399500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300 students</a:t>
            </a:r>
          </a:p>
        </p:txBody>
      </p:sp>
      <p:sp>
        <p:nvSpPr>
          <p:cNvPr id="4" name="3 - Ορθογώνιο"/>
          <p:cNvSpPr/>
          <p:nvPr/>
        </p:nvSpPr>
        <p:spPr>
          <a:xfrm>
            <a:off x="2837547" y="3857628"/>
            <a:ext cx="36134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28 teachers</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600" dirty="0" smtClean="0"/>
              <a:t>We have a large schoolyard</a:t>
            </a:r>
            <a:r>
              <a:rPr lang="en-US" dirty="0" smtClean="0"/>
              <a:t>...</a:t>
            </a:r>
            <a:endParaRPr lang="el-GR" dirty="0"/>
          </a:p>
        </p:txBody>
      </p:sp>
      <p:pic>
        <p:nvPicPr>
          <p:cNvPr id="3" name="Picture 1" descr="H:\Λύκειο\Φωτογραφίες 53ου Λυκείου\DSC00042.JPG"/>
          <p:cNvPicPr>
            <a:picLocks noChangeAspect="1" noChangeArrowheads="1"/>
          </p:cNvPicPr>
          <p:nvPr/>
        </p:nvPicPr>
        <p:blipFill>
          <a:blip r:embed="rId2" cstate="print"/>
          <a:srcRect/>
          <a:stretch>
            <a:fillRect/>
          </a:stretch>
        </p:blipFill>
        <p:spPr bwMode="auto">
          <a:xfrm>
            <a:off x="428596" y="1571612"/>
            <a:ext cx="8196283" cy="4618129"/>
          </a:xfrm>
          <a:prstGeom prst="rect">
            <a:avLst/>
          </a:prstGeom>
          <a:noFill/>
        </p:spPr>
      </p:pic>
      <p:pic>
        <p:nvPicPr>
          <p:cNvPr id="25602" name="Picture 2" descr="http://3.bp.blogspot.com/-bwO6I5MCJM4/Vhwk33GN4bI/AAAAAAAAF1Q/g0ZIO-impWM/s988-r/cropped-preschooler-clipart-kids-clip-art_1404136786.png"/>
          <p:cNvPicPr>
            <a:picLocks noChangeAspect="1" noChangeArrowheads="1"/>
          </p:cNvPicPr>
          <p:nvPr/>
        </p:nvPicPr>
        <p:blipFill>
          <a:blip r:embed="rId3" cstate="print"/>
          <a:srcRect/>
          <a:stretch>
            <a:fillRect/>
          </a:stretch>
        </p:blipFill>
        <p:spPr bwMode="auto">
          <a:xfrm>
            <a:off x="4286248" y="3786189"/>
            <a:ext cx="4000528" cy="23784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428604"/>
            <a:ext cx="8143932" cy="1071570"/>
          </a:xfrm>
        </p:spPr>
        <p:txBody>
          <a:bodyPr/>
          <a:lstStyle/>
          <a:p>
            <a:pPr algn="ctr"/>
            <a:r>
              <a:rPr lang="en-US" sz="3600" dirty="0" smtClean="0"/>
              <a:t>we have </a:t>
            </a:r>
            <a:r>
              <a:rPr lang="en-US" sz="3600" dirty="0" smtClean="0"/>
              <a:t>also a small auditorium which is used during the school festivals.</a:t>
            </a:r>
            <a:endParaRPr lang="el-GR" sz="3600" dirty="0"/>
          </a:p>
        </p:txBody>
      </p:sp>
      <p:pic>
        <p:nvPicPr>
          <p:cNvPr id="7" name="Picture 2" descr="DSC03388"/>
          <p:cNvPicPr>
            <a:picLocks noChangeAspect="1" noChangeArrowheads="1"/>
          </p:cNvPicPr>
          <p:nvPr/>
        </p:nvPicPr>
        <p:blipFill>
          <a:blip r:embed="rId2" cstate="print"/>
          <a:srcRect/>
          <a:stretch>
            <a:fillRect/>
          </a:stretch>
        </p:blipFill>
        <p:spPr bwMode="auto">
          <a:xfrm>
            <a:off x="1571604" y="2214554"/>
            <a:ext cx="5857916" cy="4393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Perivallon-Director2\Desktop\11203643_878850458820013_7497105485634280681_o.jpg"/>
          <p:cNvPicPr>
            <a:picLocks noChangeAspect="1" noChangeArrowheads="1"/>
          </p:cNvPicPr>
          <p:nvPr/>
        </p:nvPicPr>
        <p:blipFill>
          <a:blip r:embed="rId2" cstate="print"/>
          <a:srcRect/>
          <a:stretch>
            <a:fillRect/>
          </a:stretch>
        </p:blipFill>
        <p:spPr bwMode="auto">
          <a:xfrm>
            <a:off x="0" y="500042"/>
            <a:ext cx="9144000" cy="6081117"/>
          </a:xfrm>
          <a:prstGeom prst="rect">
            <a:avLst/>
          </a:prstGeom>
          <a:noFill/>
        </p:spPr>
      </p:pic>
      <p:sp>
        <p:nvSpPr>
          <p:cNvPr id="2" name="1 - Τίτλος"/>
          <p:cNvSpPr>
            <a:spLocks noGrp="1"/>
          </p:cNvSpPr>
          <p:nvPr>
            <p:ph type="title"/>
          </p:nvPr>
        </p:nvSpPr>
        <p:spPr>
          <a:xfrm>
            <a:off x="357158" y="428604"/>
            <a:ext cx="8329642" cy="926422"/>
          </a:xfrm>
        </p:spPr>
        <p:txBody>
          <a:bodyPr/>
          <a:lstStyle/>
          <a:p>
            <a:r>
              <a:rPr lang="en-US" sz="2000" b="1" dirty="0" smtClean="0">
                <a:solidFill>
                  <a:schemeClr val="tx2">
                    <a:lumMod val="25000"/>
                  </a:schemeClr>
                </a:solidFill>
              </a:rPr>
              <a:t>It is fare to say that </a:t>
            </a:r>
            <a:r>
              <a:rPr lang="en-US" sz="2000" b="1" dirty="0" smtClean="0">
                <a:solidFill>
                  <a:schemeClr val="tx2">
                    <a:lumMod val="25000"/>
                  </a:schemeClr>
                </a:solidFill>
              </a:rPr>
              <a:t>we </a:t>
            </a:r>
            <a:r>
              <a:rPr lang="en-US" sz="2000" b="1" dirty="0" smtClean="0">
                <a:solidFill>
                  <a:schemeClr val="tx2">
                    <a:lumMod val="25000"/>
                  </a:schemeClr>
                </a:solidFill>
              </a:rPr>
              <a:t>very much like taking part in special educational activities such as this Program and other training courses like Environmental Education, even if it means that </a:t>
            </a:r>
            <a:r>
              <a:rPr lang="en-US" sz="2000" b="1" dirty="0" smtClean="0">
                <a:solidFill>
                  <a:schemeClr val="tx2">
                    <a:lumMod val="25000"/>
                  </a:schemeClr>
                </a:solidFill>
              </a:rPr>
              <a:t>we </a:t>
            </a:r>
            <a:r>
              <a:rPr lang="en-US" sz="2000" b="1" dirty="0" smtClean="0">
                <a:solidFill>
                  <a:schemeClr val="tx2">
                    <a:lumMod val="25000"/>
                  </a:schemeClr>
                </a:solidFill>
              </a:rPr>
              <a:t>should stay further hours at school in order to earn more knowledge and more skills.</a:t>
            </a:r>
            <a:endParaRPr lang="el-GR" sz="2000" b="1" dirty="0">
              <a:solidFill>
                <a:schemeClr val="tx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scontent-vie1-1.xx.fbcdn.net/hphotos-xta1/v/t1.0-9/12109261_616183791856609_139502042513299456_n.jpg?oh=b16c541ed3e65c3e5591762c05c4baa5&amp;oe=56BB436D"/>
          <p:cNvPicPr>
            <a:picLocks noChangeAspect="1" noChangeArrowheads="1"/>
          </p:cNvPicPr>
          <p:nvPr/>
        </p:nvPicPr>
        <p:blipFill>
          <a:blip r:embed="rId2" cstate="print"/>
          <a:srcRect/>
          <a:stretch>
            <a:fillRect/>
          </a:stretch>
        </p:blipFill>
        <p:spPr bwMode="auto">
          <a:xfrm>
            <a:off x="142876" y="107156"/>
            <a:ext cx="9001124" cy="6750844"/>
          </a:xfrm>
          <a:prstGeom prst="rect">
            <a:avLst/>
          </a:prstGeom>
          <a:noFill/>
        </p:spPr>
      </p:pic>
      <p:sp>
        <p:nvSpPr>
          <p:cNvPr id="4" name="3 - Ορθογώνιο"/>
          <p:cNvSpPr/>
          <p:nvPr/>
        </p:nvSpPr>
        <p:spPr>
          <a:xfrm>
            <a:off x="1571604" y="357166"/>
            <a:ext cx="638854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l♥ve</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our school…</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 Ορθογώνιο"/>
          <p:cNvSpPr/>
          <p:nvPr/>
        </p:nvSpPr>
        <p:spPr>
          <a:xfrm>
            <a:off x="571472" y="5072074"/>
            <a:ext cx="8193269"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 all regard </a:t>
            </a: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our </a:t>
            </a: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school and this neighborhood as our home</a:t>
            </a:r>
            <a:endParaRPr lang="el-GR"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There is the earth…</a:t>
            </a:r>
            <a:endParaRPr lang="el-GR" dirty="0"/>
          </a:p>
        </p:txBody>
      </p:sp>
      <p:pic>
        <p:nvPicPr>
          <p:cNvPr id="1026" name="Picture 2" descr="http://polytexnikanea.gr/WP3/wp-content/uploads/2013/04/%CE%93%CE%97.jpg"/>
          <p:cNvPicPr>
            <a:picLocks noChangeAspect="1" noChangeArrowheads="1"/>
          </p:cNvPicPr>
          <p:nvPr/>
        </p:nvPicPr>
        <p:blipFill>
          <a:blip r:embed="rId2" cstate="print"/>
          <a:srcRect/>
          <a:stretch>
            <a:fillRect/>
          </a:stretch>
        </p:blipFill>
        <p:spPr bwMode="auto">
          <a:xfrm>
            <a:off x="1928794" y="1428736"/>
            <a:ext cx="6296025" cy="47244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There is Europe…</a:t>
            </a:r>
            <a:endParaRPr lang="el-GR" dirty="0"/>
          </a:p>
        </p:txBody>
      </p:sp>
      <p:pic>
        <p:nvPicPr>
          <p:cNvPr id="16390" name="Picture 6" descr="http://fscomps.fotosearch.com/compc/CSP/CSP463/k4636451.jpg"/>
          <p:cNvPicPr>
            <a:picLocks noChangeAspect="1" noChangeArrowheads="1"/>
          </p:cNvPicPr>
          <p:nvPr/>
        </p:nvPicPr>
        <p:blipFill>
          <a:blip r:embed="rId2" cstate="print"/>
          <a:srcRect b="4255"/>
          <a:stretch>
            <a:fillRect/>
          </a:stretch>
        </p:blipFill>
        <p:spPr bwMode="auto">
          <a:xfrm>
            <a:off x="1714480" y="1214422"/>
            <a:ext cx="5357850" cy="53578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There is Greece…</a:t>
            </a:r>
            <a:endParaRPr lang="el-GR" dirty="0"/>
          </a:p>
        </p:txBody>
      </p:sp>
      <p:sp>
        <p:nvSpPr>
          <p:cNvPr id="17412" name="AutoShape 4" descr="Αποτέλεσμα εικόνας για ελλάδα δορυφόρ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4" name="AutoShape 6" descr="Αποτέλεσμα εικόνας για ελλάδα δορυφόρ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16" name="Picture 8" descr="http://roadstory.gr/wp-content/uploads/2014/07/%CE%B4%CE%B9%CE%AC%CF%83%CF%84%CE%B7%CE%BC%CE%B1.jpg"/>
          <p:cNvPicPr>
            <a:picLocks noChangeAspect="1" noChangeArrowheads="1"/>
          </p:cNvPicPr>
          <p:nvPr/>
        </p:nvPicPr>
        <p:blipFill>
          <a:blip r:embed="rId2" cstate="print"/>
          <a:srcRect/>
          <a:stretch>
            <a:fillRect/>
          </a:stretch>
        </p:blipFill>
        <p:spPr bwMode="auto">
          <a:xfrm>
            <a:off x="1571605" y="1528750"/>
            <a:ext cx="6508794" cy="46863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There is Athens… </a:t>
            </a:r>
            <a:endParaRPr lang="el-GR" dirty="0"/>
          </a:p>
        </p:txBody>
      </p:sp>
      <p:pic>
        <p:nvPicPr>
          <p:cNvPr id="18434" name="Picture 2" descr="http://s7.postimage.org/b4qmglgjf/Athens.jpg"/>
          <p:cNvPicPr>
            <a:picLocks noChangeAspect="1" noChangeArrowheads="1"/>
          </p:cNvPicPr>
          <p:nvPr/>
        </p:nvPicPr>
        <p:blipFill>
          <a:blip r:embed="rId2" cstate="print"/>
          <a:srcRect/>
          <a:stretch>
            <a:fillRect/>
          </a:stretch>
        </p:blipFill>
        <p:spPr bwMode="auto">
          <a:xfrm>
            <a:off x="1500166" y="1285860"/>
            <a:ext cx="6867241" cy="51530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14290"/>
            <a:ext cx="8286808" cy="1140736"/>
          </a:xfrm>
        </p:spPr>
        <p:txBody>
          <a:bodyPr/>
          <a:lstStyle/>
          <a:p>
            <a:pPr algn="ctr"/>
            <a:r>
              <a:rPr lang="en-US" sz="2400" b="1" dirty="0" smtClean="0"/>
              <a:t>We are the </a:t>
            </a:r>
            <a:r>
              <a:rPr lang="en-US" sz="2400" b="1" dirty="0" smtClean="0"/>
              <a:t>students </a:t>
            </a:r>
            <a:r>
              <a:rPr lang="en-US" sz="2400" b="1" dirty="0" smtClean="0"/>
              <a:t>of the 53</a:t>
            </a:r>
            <a:r>
              <a:rPr lang="en-US" sz="2400" b="1" baseline="30000" dirty="0" smtClean="0"/>
              <a:t>rd</a:t>
            </a:r>
            <a:r>
              <a:rPr lang="en-US" sz="2400" b="1" dirty="0" smtClean="0"/>
              <a:t> High School of Athens, Greece, in the southeast corner of our common home, Europe.</a:t>
            </a:r>
            <a:endParaRPr lang="el-GR" sz="2400" b="1" dirty="0"/>
          </a:p>
        </p:txBody>
      </p:sp>
      <p:pic>
        <p:nvPicPr>
          <p:cNvPr id="3" name="Picture 5" descr="C:\Documents and Settings\tzaga.TZAGA2000\Επιφάνεια εργασίας\athens-greece.jpg"/>
          <p:cNvPicPr>
            <a:picLocks noChangeAspect="1" noChangeArrowheads="1"/>
          </p:cNvPicPr>
          <p:nvPr/>
        </p:nvPicPr>
        <p:blipFill>
          <a:blip r:embed="rId2" cstate="print"/>
          <a:srcRect/>
          <a:stretch>
            <a:fillRect/>
          </a:stretch>
        </p:blipFill>
        <p:spPr bwMode="auto">
          <a:xfrm>
            <a:off x="1285852" y="1357298"/>
            <a:ext cx="6786610" cy="5154798"/>
          </a:xfrm>
          <a:prstGeom prst="rect">
            <a:avLst/>
          </a:prstGeom>
          <a:noFill/>
        </p:spPr>
      </p:pic>
      <p:sp>
        <p:nvSpPr>
          <p:cNvPr id="4" name="3 - Έλλειψη"/>
          <p:cNvSpPr/>
          <p:nvPr/>
        </p:nvSpPr>
        <p:spPr>
          <a:xfrm>
            <a:off x="4929190" y="3929066"/>
            <a:ext cx="214314" cy="21431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flipH="1">
            <a:off x="5214942" y="3643314"/>
            <a:ext cx="1571605" cy="8572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75000"/>
                  </a:schemeClr>
                </a:solidFill>
              </a:rPr>
              <a:t>Acropolis</a:t>
            </a:r>
            <a:endParaRPr lang="el-GR" dirty="0">
              <a:solidFill>
                <a:schemeClr val="accent5">
                  <a:lumMod val="75000"/>
                </a:schemeClr>
              </a:solidFill>
            </a:endParaRPr>
          </a:p>
        </p:txBody>
      </p:sp>
      <p:sp>
        <p:nvSpPr>
          <p:cNvPr id="6" name="5 - Έλλειψη"/>
          <p:cNvSpPr/>
          <p:nvPr/>
        </p:nvSpPr>
        <p:spPr>
          <a:xfrm>
            <a:off x="5000628" y="3429000"/>
            <a:ext cx="214314" cy="214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3500430" y="3143248"/>
            <a:ext cx="1428760"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sepolia</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14290"/>
            <a:ext cx="8115328" cy="1212174"/>
          </a:xfrm>
        </p:spPr>
        <p:txBody>
          <a:bodyPr/>
          <a:lstStyle/>
          <a:p>
            <a:pPr algn="ctr"/>
            <a:r>
              <a:rPr lang="en-US" sz="2000" b="1" dirty="0" smtClean="0"/>
              <a:t>Our school is located in an old neighborhood of the historic city of Athens, worldwide known for being the land of Philosophy, Poetry and Good Arts. The neighborhood is called </a:t>
            </a:r>
            <a:r>
              <a:rPr lang="en-US" sz="2000" b="1" dirty="0" err="1" smtClean="0"/>
              <a:t>Sepolia</a:t>
            </a:r>
            <a:r>
              <a:rPr lang="en-US" sz="2000" b="1" dirty="0" smtClean="0"/>
              <a:t> and is located in the northwest of the municipality of Athens about 10 minutes from the Acropolis using the Metro railway.</a:t>
            </a:r>
            <a:endParaRPr lang="el-GR" sz="2000" b="1" dirty="0"/>
          </a:p>
        </p:txBody>
      </p:sp>
      <p:pic>
        <p:nvPicPr>
          <p:cNvPr id="19458" name="Picture 2" descr="http://cdn.e-radio.gr/repository/2013/parthenonas.jpg"/>
          <p:cNvPicPr>
            <a:picLocks noChangeAspect="1" noChangeArrowheads="1"/>
          </p:cNvPicPr>
          <p:nvPr/>
        </p:nvPicPr>
        <p:blipFill>
          <a:blip r:embed="rId2" cstate="print"/>
          <a:srcRect/>
          <a:stretch>
            <a:fillRect/>
          </a:stretch>
        </p:blipFill>
        <p:spPr bwMode="auto">
          <a:xfrm>
            <a:off x="1214414" y="2071678"/>
            <a:ext cx="6572336" cy="43815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kypros.com/wp-content/uploads/plato.jpg"/>
          <p:cNvPicPr>
            <a:picLocks noChangeAspect="1" noChangeArrowheads="1"/>
          </p:cNvPicPr>
          <p:nvPr/>
        </p:nvPicPr>
        <p:blipFill>
          <a:blip r:embed="rId2" cstate="print"/>
          <a:srcRect/>
          <a:stretch>
            <a:fillRect/>
          </a:stretch>
        </p:blipFill>
        <p:spPr bwMode="auto">
          <a:xfrm>
            <a:off x="457170" y="1134054"/>
            <a:ext cx="8472547" cy="5295342"/>
          </a:xfrm>
          <a:prstGeom prst="rect">
            <a:avLst/>
          </a:prstGeom>
          <a:noFill/>
        </p:spPr>
      </p:pic>
      <p:sp>
        <p:nvSpPr>
          <p:cNvPr id="4" name="3 - Επεξήγηση με στρογγυλεμένο παραλληλόγραμμο"/>
          <p:cNvSpPr/>
          <p:nvPr/>
        </p:nvSpPr>
        <p:spPr>
          <a:xfrm>
            <a:off x="4071934" y="357166"/>
            <a:ext cx="4214842" cy="2286016"/>
          </a:xfrm>
          <a:prstGeom prst="wedgeRoundRectCallout">
            <a:avLst>
              <a:gd name="adj1" fmla="val -44251"/>
              <a:gd name="adj2" fmla="val 7895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t>53</a:t>
            </a:r>
            <a:r>
              <a:rPr lang="en-US" sz="3600" b="1" baseline="30000" dirty="0" smtClean="0"/>
              <a:t>rd </a:t>
            </a:r>
            <a:r>
              <a:rPr lang="en-US" sz="3600" b="1" dirty="0" smtClean="0"/>
              <a:t> high school </a:t>
            </a:r>
          </a:p>
          <a:p>
            <a:pPr algn="ctr"/>
            <a:r>
              <a:rPr lang="en-US" sz="3600" b="1" dirty="0" smtClean="0"/>
              <a:t>is situated near my Academy too! </a:t>
            </a:r>
            <a:endParaRPr lang="el-GR" sz="3600" b="1" dirty="0"/>
          </a:p>
        </p:txBody>
      </p:sp>
      <p:sp>
        <p:nvSpPr>
          <p:cNvPr id="5" name="4 - TextBox"/>
          <p:cNvSpPr txBox="1"/>
          <p:nvPr/>
        </p:nvSpPr>
        <p:spPr>
          <a:xfrm>
            <a:off x="2714612" y="5929330"/>
            <a:ext cx="1285884" cy="523220"/>
          </a:xfrm>
          <a:prstGeom prst="rect">
            <a:avLst/>
          </a:prstGeom>
          <a:noFill/>
        </p:spPr>
        <p:txBody>
          <a:bodyPr wrap="square" rtlCol="0">
            <a:spAutoFit/>
          </a:bodyPr>
          <a:lstStyle/>
          <a:p>
            <a:r>
              <a:rPr lang="en-US" sz="2800" b="1" dirty="0" err="1" smtClean="0">
                <a:solidFill>
                  <a:srgbClr val="FF0000"/>
                </a:solidFill>
              </a:rPr>
              <a:t>plato</a:t>
            </a:r>
            <a:endParaRPr lang="el-GR"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1416738"/>
          </a:xfrm>
        </p:spPr>
        <p:txBody>
          <a:bodyPr/>
          <a:lstStyle/>
          <a:p>
            <a:pPr algn="ctr"/>
            <a:r>
              <a:rPr lang="en-US" b="1" dirty="0" smtClean="0"/>
              <a:t>School is related to knowledge…</a:t>
            </a:r>
            <a:endParaRPr lang="el-GR" b="1" dirty="0"/>
          </a:p>
        </p:txBody>
      </p:sp>
      <p:pic>
        <p:nvPicPr>
          <p:cNvPr id="22530" name="Picture 2" descr="http://evros.e-citymap.gr/wp-content/uploads/2012/04/library-1.jpg"/>
          <p:cNvPicPr>
            <a:picLocks noChangeAspect="1" noChangeArrowheads="1"/>
          </p:cNvPicPr>
          <p:nvPr/>
        </p:nvPicPr>
        <p:blipFill>
          <a:blip r:embed="rId2" cstate="print"/>
          <a:srcRect/>
          <a:stretch>
            <a:fillRect/>
          </a:stretch>
        </p:blipFill>
        <p:spPr bwMode="auto">
          <a:xfrm>
            <a:off x="1214414" y="2466529"/>
            <a:ext cx="6596059" cy="4391471"/>
          </a:xfrm>
          <a:prstGeom prst="rect">
            <a:avLst/>
          </a:prstGeom>
          <a:noFill/>
        </p:spPr>
      </p:pic>
      <p:pic>
        <p:nvPicPr>
          <p:cNvPr id="22532" name="Picture 4" descr="http://images.clipartlogo.com/files/images/46/460866/cartoon-owl-clip-art_f.jpg"/>
          <p:cNvPicPr>
            <a:picLocks noChangeAspect="1" noChangeArrowheads="1"/>
          </p:cNvPicPr>
          <p:nvPr/>
        </p:nvPicPr>
        <p:blipFill>
          <a:blip r:embed="rId3" cstate="print"/>
          <a:srcRect/>
          <a:stretch>
            <a:fillRect/>
          </a:stretch>
        </p:blipFill>
        <p:spPr bwMode="auto">
          <a:xfrm>
            <a:off x="1071538" y="1428736"/>
            <a:ext cx="2079147" cy="19568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270</TotalTime>
  <Words>276</Words>
  <Application>Microsoft Office PowerPoint</Application>
  <PresentationFormat>Προβολή στην οθόνη (4:3)</PresentationFormat>
  <Paragraphs>28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Μετρό</vt:lpstr>
      <vt:lpstr>53rd high school of athens</vt:lpstr>
      <vt:lpstr>There is the earth…</vt:lpstr>
      <vt:lpstr>There is Europe…</vt:lpstr>
      <vt:lpstr>There is Greece…</vt:lpstr>
      <vt:lpstr>There is Athens… </vt:lpstr>
      <vt:lpstr>We are the students of the 53rd High School of Athens, Greece, in the southeast corner of our common home, Europe.</vt:lpstr>
      <vt:lpstr>Our school is located in an old neighborhood of the historic city of Athens, worldwide known for being the land of Philosophy, Poetry and Good Arts. The neighborhood is called Sepolia and is located in the northwest of the municipality of Athens about 10 minutes from the Acropolis using the Metro railway.</vt:lpstr>
      <vt:lpstr>Διαφάνεια 8</vt:lpstr>
      <vt:lpstr>School is related to knowledge…</vt:lpstr>
      <vt:lpstr>And our school has a library</vt:lpstr>
      <vt:lpstr>But school means also…  </vt:lpstr>
      <vt:lpstr>And </vt:lpstr>
      <vt:lpstr>As far as our school is concerned, someone could say that it is a relatively typical secondary education school in terms of the building, the number of students that attend the lessons and the number of teachers that work there. </vt:lpstr>
      <vt:lpstr>We have a large schoolyard...</vt:lpstr>
      <vt:lpstr>we have also a small auditorium which is used during the school festivals.</vt:lpstr>
      <vt:lpstr>It is fare to say that we very much like taking part in special educational activities such as this Program and other training courses like Environmental Education, even if it means that we should stay further hours at school in order to earn more knowledge and more skills.</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53rd high school of athens</dc:title>
  <dc:creator>Perivallon-Director2</dc:creator>
  <cp:lastModifiedBy>Perivallon-Director2</cp:lastModifiedBy>
  <cp:revision>35</cp:revision>
  <dcterms:created xsi:type="dcterms:W3CDTF">2015-11-06T06:40:44Z</dcterms:created>
  <dcterms:modified xsi:type="dcterms:W3CDTF">2015-11-06T11:20:22Z</dcterms:modified>
</cp:coreProperties>
</file>