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60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6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F387F-D7C6-4FC9-862A-063D3928DDD9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4CDCC-F0FF-40B7-811F-11BC048908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12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4CDCC-F0FF-40B7-811F-11BC0489080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86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4CDCC-F0FF-40B7-811F-11BC0489080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02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6FA0-81E9-44E9-A59C-7D925826A452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6B9-5CA8-4F29-B371-B85ECE4270E4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6FA0-81E9-44E9-A59C-7D925826A452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6B9-5CA8-4F29-B371-B85ECE4270E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6FA0-81E9-44E9-A59C-7D925826A452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6B9-5CA8-4F29-B371-B85ECE4270E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6FA0-81E9-44E9-A59C-7D925826A452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6B9-5CA8-4F29-B371-B85ECE4270E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6FA0-81E9-44E9-A59C-7D925826A452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6B9-5CA8-4F29-B371-B85ECE4270E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6FA0-81E9-44E9-A59C-7D925826A452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6B9-5CA8-4F29-B371-B85ECE4270E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6FA0-81E9-44E9-A59C-7D925826A452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6B9-5CA8-4F29-B371-B85ECE4270E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6FA0-81E9-44E9-A59C-7D925826A452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6B9-5CA8-4F29-B371-B85ECE4270E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6FA0-81E9-44E9-A59C-7D925826A452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6B9-5CA8-4F29-B371-B85ECE4270E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6FA0-81E9-44E9-A59C-7D925826A452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6B9-5CA8-4F29-B371-B85ECE4270E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6FA0-81E9-44E9-A59C-7D925826A452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6B9-5CA8-4F29-B371-B85ECE4270E4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726FA0-81E9-44E9-A59C-7D925826A452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2676B9-5CA8-4F29-B371-B85ECE4270E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1517" y="2492896"/>
            <a:ext cx="8568952" cy="1440160"/>
          </a:xfrm>
        </p:spPr>
        <p:txBody>
          <a:bodyPr/>
          <a:lstStyle/>
          <a:p>
            <a:r>
              <a:rPr lang="it-IT" sz="7200" dirty="0" smtClean="0"/>
              <a:t>«VOLONTARIATO»</a:t>
            </a:r>
            <a:endParaRPr lang="it-IT" sz="7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15616" y="436510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“Doing nothing for others is the undoing of ourselves.” –Horace Mann </a:t>
            </a:r>
            <a:endParaRPr lang="it-IT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239873" y="1124744"/>
            <a:ext cx="68672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Volunteer</a:t>
            </a:r>
            <a:r>
              <a:rPr lang="it-IT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work in Parma</a:t>
            </a:r>
            <a:endParaRPr lang="it-IT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23928" y="5962211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t-IT" sz="2400" b="1" spc="1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ITES G.B. Bodoni</a:t>
            </a:r>
            <a:endParaRPr lang="it-IT" sz="2400" b="1" spc="1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97" y="5013176"/>
            <a:ext cx="17907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228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3776207" cy="114300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Croce Rossa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39552" y="2132856"/>
            <a:ext cx="8424936" cy="4536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helps and supports people with </a:t>
            </a:r>
            <a:r>
              <a:rPr lang="en-US" dirty="0" smtClean="0"/>
              <a:t>disabilities and assists </a:t>
            </a:r>
            <a:r>
              <a:rPr lang="en-US" dirty="0"/>
              <a:t>people </a:t>
            </a:r>
            <a:r>
              <a:rPr lang="en-US" dirty="0" smtClean="0"/>
              <a:t>almost dying. Wherever </a:t>
            </a:r>
            <a:r>
              <a:rPr lang="en-US" dirty="0"/>
              <a:t>there is </a:t>
            </a:r>
            <a:r>
              <a:rPr lang="en-US" dirty="0" smtClean="0"/>
              <a:t>pain, especially </a:t>
            </a:r>
            <a:r>
              <a:rPr lang="en-US" dirty="0"/>
              <a:t>where human dignity is ignored, </a:t>
            </a:r>
            <a:r>
              <a:rPr lang="en-US" dirty="0" smtClean="0"/>
              <a:t>where </a:t>
            </a:r>
            <a:r>
              <a:rPr lang="en-US" dirty="0"/>
              <a:t>there is </a:t>
            </a:r>
            <a:r>
              <a:rPr lang="en-US" dirty="0" smtClean="0"/>
              <a:t>someone who needs help or refuge, the </a:t>
            </a:r>
            <a:r>
              <a:rPr lang="en-US" dirty="0"/>
              <a:t>Red Cross brings </a:t>
            </a:r>
            <a:r>
              <a:rPr lang="en-US" dirty="0" smtClean="0"/>
              <a:t>its </a:t>
            </a:r>
            <a:r>
              <a:rPr lang="en-US" dirty="0"/>
              <a:t>experience acquired in more than a century of tradition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r>
              <a:rPr lang="en-US" dirty="0" smtClean="0"/>
              <a:t>   Specific </a:t>
            </a:r>
            <a:r>
              <a:rPr lang="en-US" dirty="0"/>
              <a:t>aims:</a:t>
            </a:r>
          </a:p>
          <a:p>
            <a:r>
              <a:rPr lang="en-US" dirty="0"/>
              <a:t> </a:t>
            </a:r>
            <a:r>
              <a:rPr lang="en-US" dirty="0" smtClean="0"/>
              <a:t>Improving </a:t>
            </a:r>
            <a:r>
              <a:rPr lang="en-US" dirty="0"/>
              <a:t>the health status of </a:t>
            </a:r>
            <a:r>
              <a:rPr lang="en-US" dirty="0" smtClean="0"/>
              <a:t>each individual </a:t>
            </a:r>
            <a:r>
              <a:rPr lang="en-US" dirty="0"/>
              <a:t>and </a:t>
            </a:r>
            <a:r>
              <a:rPr lang="en-US" dirty="0" smtClean="0"/>
              <a:t>community.</a:t>
            </a:r>
            <a:endParaRPr lang="en-US" dirty="0"/>
          </a:p>
          <a:p>
            <a:r>
              <a:rPr lang="en-US" dirty="0" smtClean="0"/>
              <a:t> Protect </a:t>
            </a:r>
            <a:r>
              <a:rPr lang="en-US" dirty="0"/>
              <a:t>life and provide social and health support to </a:t>
            </a:r>
            <a:r>
              <a:rPr lang="en-US" dirty="0" smtClean="0"/>
              <a:t>every communities.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Building safer communities through health </a:t>
            </a:r>
            <a:r>
              <a:rPr lang="en-US" dirty="0" smtClean="0"/>
              <a:t>promotion.</a:t>
            </a:r>
            <a:endParaRPr lang="en-US" dirty="0"/>
          </a:p>
          <a:p>
            <a:r>
              <a:rPr lang="en-US" dirty="0" smtClean="0"/>
              <a:t> Ensure </a:t>
            </a:r>
            <a:r>
              <a:rPr lang="en-US" dirty="0"/>
              <a:t>the acquisition of skills by the community to protect their own </a:t>
            </a:r>
            <a:r>
              <a:rPr lang="en-US" dirty="0" smtClean="0"/>
              <a:t>and others lives.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0648"/>
            <a:ext cx="1656000" cy="1656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8648"/>
            <a:ext cx="2965793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9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5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250"/>
                            </p:stCondLst>
                            <p:childTnLst>
                              <p:par>
                                <p:cTn id="10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3595489"/>
            <a:ext cx="3416167" cy="1143000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/>
              <a:t>AmiciCani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755576" y="620688"/>
            <a:ext cx="7605465" cy="3474720"/>
          </a:xfrm>
        </p:spPr>
        <p:txBody>
          <a:bodyPr>
            <a:normAutofit/>
          </a:bodyPr>
          <a:lstStyle/>
          <a:p>
            <a:r>
              <a:rPr lang="en-US" dirty="0" smtClean="0"/>
              <a:t>Their purpose is </a:t>
            </a:r>
            <a:r>
              <a:rPr lang="en-US" dirty="0"/>
              <a:t>to find a family to stray and abandoned dogs, always checking </a:t>
            </a:r>
            <a:r>
              <a:rPr lang="en-US" dirty="0" smtClean="0"/>
              <a:t>carefully the family </a:t>
            </a:r>
            <a:r>
              <a:rPr lang="en-US" dirty="0"/>
              <a:t>who takes the responsibility to adopt a dog.</a:t>
            </a:r>
          </a:p>
          <a:p>
            <a:r>
              <a:rPr lang="en-US" dirty="0"/>
              <a:t> </a:t>
            </a:r>
            <a:r>
              <a:rPr lang="en-US" dirty="0" smtClean="0"/>
              <a:t> Their main </a:t>
            </a:r>
            <a:r>
              <a:rPr lang="en-US" dirty="0"/>
              <a:t>aim is to raise awareness on the problem of stray animals and the </a:t>
            </a:r>
            <a:r>
              <a:rPr lang="en-US" dirty="0" smtClean="0"/>
              <a:t>pain that dogs generally feel after </a:t>
            </a:r>
            <a:r>
              <a:rPr lang="en-US" dirty="0"/>
              <a:t>the </a:t>
            </a:r>
            <a:r>
              <a:rPr lang="en-US" dirty="0" smtClean="0"/>
              <a:t>abandonment. </a:t>
            </a:r>
            <a:br>
              <a:rPr lang="en-US" dirty="0" smtClean="0"/>
            </a:br>
            <a:r>
              <a:rPr lang="en-US" dirty="0" smtClean="0"/>
              <a:t>Obviously their goal </a:t>
            </a:r>
            <a:r>
              <a:rPr lang="en-US" dirty="0"/>
              <a:t>is to find them a family that can love them forever and </a:t>
            </a:r>
            <a:r>
              <a:rPr lang="en-US" dirty="0" smtClean="0"/>
              <a:t>to help </a:t>
            </a:r>
            <a:r>
              <a:rPr lang="en-US" dirty="0"/>
              <a:t>other dogs </a:t>
            </a:r>
            <a:r>
              <a:rPr lang="en-US" dirty="0" smtClean="0"/>
              <a:t>which are still </a:t>
            </a:r>
            <a:r>
              <a:rPr lang="en-US" dirty="0"/>
              <a:t>in </a:t>
            </a:r>
            <a:r>
              <a:rPr lang="en-US" dirty="0" smtClean="0"/>
              <a:t>kennels.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05" y="4576763"/>
            <a:ext cx="2857500" cy="212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55676"/>
            <a:ext cx="4643100" cy="27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13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563076"/>
            <a:ext cx="47880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 dirty="0" smtClean="0"/>
              <a:t>A.S.I.A/A.V.I.A &amp; VAPA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8477" y="260643"/>
            <a:ext cx="4283968" cy="3474720"/>
          </a:xfrm>
        </p:spPr>
        <p:txBody>
          <a:bodyPr>
            <a:normAutofit fontScale="92500"/>
          </a:bodyPr>
          <a:lstStyle/>
          <a:p>
            <a:r>
              <a:rPr lang="it-IT" sz="4300" dirty="0" smtClean="0"/>
              <a:t>A.S.I.A/A.V.I.A.</a:t>
            </a:r>
          </a:p>
          <a:p>
            <a:endParaRPr lang="it-IT" dirty="0"/>
          </a:p>
          <a:p>
            <a:pPr marL="45720" indent="0">
              <a:buNone/>
            </a:pPr>
            <a:r>
              <a:rPr lang="en-US" dirty="0"/>
              <a:t>The purpose of the </a:t>
            </a:r>
            <a:r>
              <a:rPr lang="en-US" dirty="0" smtClean="0"/>
              <a:t>association consists </a:t>
            </a:r>
            <a:r>
              <a:rPr lang="en-US" dirty="0"/>
              <a:t>of making free transportation </a:t>
            </a:r>
            <a:r>
              <a:rPr lang="en-US" dirty="0" smtClean="0"/>
              <a:t>for people with disabilities, </a:t>
            </a:r>
            <a:r>
              <a:rPr lang="en-US" dirty="0"/>
              <a:t>elderly of purchasing well equipped </a:t>
            </a:r>
            <a:r>
              <a:rPr lang="en-US" dirty="0" smtClean="0"/>
              <a:t>vans to </a:t>
            </a:r>
            <a:r>
              <a:rPr lang="en-US" dirty="0"/>
              <a:t>easily move even people in wheelchairs.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355976" y="260648"/>
            <a:ext cx="4464496" cy="4536504"/>
          </a:xfrm>
        </p:spPr>
        <p:txBody>
          <a:bodyPr>
            <a:normAutofit/>
          </a:bodyPr>
          <a:lstStyle/>
          <a:p>
            <a:r>
              <a:rPr lang="it-IT" sz="4000" dirty="0" smtClean="0"/>
              <a:t>VAPA</a:t>
            </a:r>
          </a:p>
          <a:p>
            <a:pPr marL="45720" indent="0">
              <a:buNone/>
            </a:pPr>
            <a:r>
              <a:rPr lang="en-US" sz="2000" dirty="0"/>
              <a:t>Volunteers </a:t>
            </a:r>
            <a:r>
              <a:rPr lang="en-US" sz="2000" dirty="0" smtClean="0"/>
              <a:t>take on a weekly service for elder people.</a:t>
            </a:r>
            <a:r>
              <a:rPr lang="en-US" sz="2000" dirty="0"/>
              <a:t> </a:t>
            </a:r>
            <a:r>
              <a:rPr lang="en-US" sz="2000" dirty="0" smtClean="0"/>
              <a:t>In rest homes mealtimes are a delicate </a:t>
            </a:r>
            <a:r>
              <a:rPr lang="en-US" sz="2000" dirty="0"/>
              <a:t>moment, since </a:t>
            </a:r>
            <a:r>
              <a:rPr lang="en-US" sz="2000" dirty="0" smtClean="0"/>
              <a:t>there are </a:t>
            </a:r>
            <a:r>
              <a:rPr lang="en-US" sz="2000" dirty="0"/>
              <a:t>so many guests who can not take the food themselves, or that someone need to give them a hand. The staff does not always have the opportunity to follow every senior all the time of the meal; on the other hand there are many who may not have the assistance of a family member or an acquaintance.</a:t>
            </a:r>
          </a:p>
          <a:p>
            <a:pPr marL="45720" indent="0">
              <a:buNone/>
            </a:pP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74" y="4797152"/>
            <a:ext cx="2447188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369570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53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8015659" cy="41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573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/>
              <a:t>What</a:t>
            </a:r>
            <a:r>
              <a:rPr lang="it-IT" dirty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volunteer</a:t>
            </a:r>
            <a:r>
              <a:rPr lang="it-IT" dirty="0" smtClean="0"/>
              <a:t> work?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115616" y="1628800"/>
            <a:ext cx="7056784" cy="1512168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It’s an initiative that </a:t>
            </a:r>
            <a:r>
              <a:rPr lang="en-US" dirty="0"/>
              <a:t>starts from ourselves and we don’t do it to earn money or for job but we only do it in order to make other people feel better.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24944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88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5115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/>
              <a:t>Who</a:t>
            </a:r>
            <a:r>
              <a:rPr lang="it-IT" dirty="0" smtClean="0"/>
              <a:t> can be a </a:t>
            </a:r>
            <a:r>
              <a:rPr lang="it-IT" dirty="0" err="1" smtClean="0"/>
              <a:t>volunteer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71600" y="3789040"/>
            <a:ext cx="7416824" cy="29523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There aren’t any real </a:t>
            </a:r>
            <a:r>
              <a:rPr lang="en-US" dirty="0"/>
              <a:t>requirements to be a </a:t>
            </a:r>
            <a:r>
              <a:rPr lang="en-US" dirty="0" smtClean="0"/>
              <a:t>volunteer: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It’s not required </a:t>
            </a:r>
            <a:r>
              <a:rPr lang="en-US" dirty="0"/>
              <a:t>any certification.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It </a:t>
            </a:r>
            <a:r>
              <a:rPr lang="en-US" dirty="0"/>
              <a:t>is not necessary to have </a:t>
            </a:r>
            <a:r>
              <a:rPr lang="en-US" dirty="0" smtClean="0"/>
              <a:t>a high level of education.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It is not required to occupy </a:t>
            </a:r>
            <a:r>
              <a:rPr lang="en-US" dirty="0"/>
              <a:t>an important position in the workplace.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89793"/>
            <a:ext cx="4479701" cy="31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00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8362" y="404664"/>
            <a:ext cx="8712968" cy="100811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You can get </a:t>
            </a:r>
            <a:r>
              <a:rPr lang="en-US" sz="3600" dirty="0"/>
              <a:t>people involved in </a:t>
            </a:r>
            <a:r>
              <a:rPr lang="en-US" sz="3600" dirty="0" smtClean="0"/>
              <a:t>volunteering: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27584" y="1700808"/>
            <a:ext cx="7704856" cy="169445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Thanks to </a:t>
            </a:r>
            <a:r>
              <a:rPr lang="en-US" dirty="0"/>
              <a:t>groups of people </a:t>
            </a:r>
            <a:r>
              <a:rPr lang="en-US" dirty="0" smtClean="0"/>
              <a:t>who explain </a:t>
            </a:r>
            <a:r>
              <a:rPr lang="en-US" dirty="0"/>
              <a:t>and inform </a:t>
            </a:r>
            <a:r>
              <a:rPr lang="en-US" dirty="0" smtClean="0"/>
              <a:t>the citizens </a:t>
            </a:r>
            <a:r>
              <a:rPr lang="en-US" dirty="0"/>
              <a:t>about the different existing voluntary </a:t>
            </a:r>
            <a:r>
              <a:rPr lang="en-US" dirty="0" smtClean="0"/>
              <a:t>initiatives</a:t>
            </a:r>
            <a:r>
              <a:rPr lang="en-US" dirty="0"/>
              <a:t> especially in </a:t>
            </a:r>
            <a:r>
              <a:rPr lang="en-US" dirty="0" smtClean="0"/>
              <a:t>places more frequented </a:t>
            </a:r>
            <a:r>
              <a:rPr lang="en-US" dirty="0"/>
              <a:t>by young people, like </a:t>
            </a:r>
            <a:r>
              <a:rPr lang="en-US" dirty="0" smtClean="0"/>
              <a:t>at school. </a:t>
            </a:r>
          </a:p>
          <a:p>
            <a:endParaRPr lang="en-US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12976"/>
            <a:ext cx="5862316" cy="32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595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548680"/>
            <a:ext cx="3373760" cy="1143000"/>
          </a:xfrm>
        </p:spPr>
        <p:txBody>
          <a:bodyPr/>
          <a:lstStyle/>
          <a:p>
            <a:pPr marL="0" indent="0">
              <a:buNone/>
            </a:pPr>
            <a:r>
              <a:rPr lang="it-IT" sz="4000" dirty="0" err="1" smtClean="0"/>
              <a:t>Volunteering</a:t>
            </a:r>
            <a:r>
              <a:rPr lang="it-IT" sz="4000" dirty="0" smtClean="0"/>
              <a:t> </a:t>
            </a:r>
            <a:r>
              <a:rPr lang="it-IT" sz="4000" dirty="0" err="1" smtClean="0"/>
              <a:t>activities</a:t>
            </a:r>
            <a:r>
              <a:rPr lang="it-IT" sz="4000" dirty="0" smtClean="0"/>
              <a:t> in </a:t>
            </a:r>
            <a:r>
              <a:rPr lang="it-IT" sz="4000" dirty="0" err="1" smtClean="0"/>
              <a:t>our</a:t>
            </a:r>
            <a:r>
              <a:rPr lang="it-IT" sz="4000" dirty="0" smtClean="0"/>
              <a:t> </a:t>
            </a:r>
            <a:r>
              <a:rPr lang="it-IT" sz="4000" dirty="0" err="1" smtClean="0"/>
              <a:t>school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755576" y="2708920"/>
            <a:ext cx="7704856" cy="3672408"/>
          </a:xfrm>
        </p:spPr>
        <p:txBody>
          <a:bodyPr>
            <a:normAutofit fontScale="92500" lnSpcReduction="20000"/>
          </a:bodyPr>
          <a:lstStyle/>
          <a:p>
            <a:r>
              <a:rPr lang="it-IT" sz="2600" dirty="0" smtClean="0"/>
              <a:t> </a:t>
            </a:r>
            <a:r>
              <a:rPr lang="it-IT" sz="2600" dirty="0" err="1" smtClean="0"/>
              <a:t>Food</a:t>
            </a:r>
            <a:r>
              <a:rPr lang="it-IT" sz="2600" dirty="0" smtClean="0"/>
              <a:t> </a:t>
            </a:r>
            <a:r>
              <a:rPr lang="it-IT" sz="2600" dirty="0" err="1" smtClean="0"/>
              <a:t>collection</a:t>
            </a:r>
            <a:r>
              <a:rPr lang="it-IT" sz="2600" dirty="0" smtClean="0"/>
              <a:t> </a:t>
            </a:r>
            <a:r>
              <a:rPr lang="it-IT" sz="2600" dirty="0" err="1" smtClean="0"/>
              <a:t>every</a:t>
            </a:r>
            <a:r>
              <a:rPr lang="it-IT" sz="2600" dirty="0" smtClean="0"/>
              <a:t> </a:t>
            </a:r>
            <a:r>
              <a:rPr lang="it-IT" sz="2600" dirty="0" err="1" smtClean="0"/>
              <a:t>year</a:t>
            </a:r>
            <a:r>
              <a:rPr lang="it-IT" sz="2600" dirty="0" smtClean="0"/>
              <a:t> for </a:t>
            </a:r>
            <a:r>
              <a:rPr lang="it-IT" sz="2600" dirty="0" err="1" smtClean="0"/>
              <a:t>poor</a:t>
            </a:r>
            <a:r>
              <a:rPr lang="it-IT" sz="2600" dirty="0" smtClean="0"/>
              <a:t> </a:t>
            </a:r>
            <a:r>
              <a:rPr lang="it-IT" sz="2600" dirty="0" err="1" smtClean="0"/>
              <a:t>people</a:t>
            </a:r>
            <a:r>
              <a:rPr lang="it-IT" sz="2600" dirty="0" smtClean="0"/>
              <a:t>;</a:t>
            </a:r>
            <a:br>
              <a:rPr lang="it-IT" sz="2600" dirty="0" smtClean="0"/>
            </a:br>
            <a:endParaRPr lang="it-IT" sz="2600" dirty="0" smtClean="0"/>
          </a:p>
          <a:p>
            <a:r>
              <a:rPr lang="it-IT" sz="2600" dirty="0" smtClean="0"/>
              <a:t> Sales of </a:t>
            </a:r>
            <a:r>
              <a:rPr lang="it-IT" sz="2600" dirty="0" err="1" smtClean="0"/>
              <a:t>gadgets</a:t>
            </a:r>
            <a:r>
              <a:rPr lang="it-IT" sz="2600" dirty="0" smtClean="0"/>
              <a:t> and </a:t>
            </a:r>
            <a:r>
              <a:rPr lang="it-IT" sz="2600" dirty="0" err="1" smtClean="0"/>
              <a:t>decorations</a:t>
            </a:r>
            <a:r>
              <a:rPr lang="it-IT" sz="2600" dirty="0" smtClean="0"/>
              <a:t> for Christmas for </a:t>
            </a:r>
            <a:r>
              <a:rPr lang="it-IT" sz="2600" dirty="0" err="1" smtClean="0"/>
              <a:t>associations</a:t>
            </a:r>
            <a:r>
              <a:rPr lang="it-IT" sz="2600" dirty="0" smtClean="0"/>
              <a:t> of charity;</a:t>
            </a:r>
            <a:br>
              <a:rPr lang="it-IT" sz="2600" dirty="0" smtClean="0"/>
            </a:br>
            <a:endParaRPr lang="it-IT" sz="2600" dirty="0" smtClean="0"/>
          </a:p>
          <a:p>
            <a:r>
              <a:rPr lang="it-IT" sz="2600" dirty="0" smtClean="0"/>
              <a:t> </a:t>
            </a:r>
            <a:r>
              <a:rPr lang="it-IT" sz="2600" dirty="0" err="1"/>
              <a:t>E</a:t>
            </a:r>
            <a:r>
              <a:rPr lang="it-IT" sz="2600" dirty="0" err="1" smtClean="0"/>
              <a:t>lder</a:t>
            </a:r>
            <a:r>
              <a:rPr lang="it-IT" sz="2600" dirty="0" smtClean="0"/>
              <a:t> </a:t>
            </a:r>
            <a:r>
              <a:rPr lang="it-IT" sz="2600" dirty="0" err="1" smtClean="0"/>
              <a:t>students</a:t>
            </a:r>
            <a:r>
              <a:rPr lang="it-IT" sz="2600" dirty="0" smtClean="0"/>
              <a:t> can help </a:t>
            </a:r>
            <a:r>
              <a:rPr lang="it-IT" sz="2600" dirty="0" err="1" smtClean="0"/>
              <a:t>young</a:t>
            </a:r>
            <a:r>
              <a:rPr lang="it-IT" sz="2600" dirty="0" smtClean="0"/>
              <a:t> </a:t>
            </a:r>
            <a:r>
              <a:rPr lang="it-IT" sz="2600" dirty="0" err="1" smtClean="0"/>
              <a:t>people</a:t>
            </a:r>
            <a:r>
              <a:rPr lang="it-IT" sz="2600" dirty="0" smtClean="0"/>
              <a:t> (</a:t>
            </a:r>
            <a:r>
              <a:rPr lang="it-IT" sz="2600" dirty="0" err="1" smtClean="0"/>
              <a:t>especially</a:t>
            </a:r>
            <a:r>
              <a:rPr lang="it-IT" sz="2600" dirty="0" smtClean="0"/>
              <a:t> from first </a:t>
            </a:r>
            <a:r>
              <a:rPr lang="it-IT" sz="2600" dirty="0" err="1" smtClean="0"/>
              <a:t>class</a:t>
            </a:r>
            <a:r>
              <a:rPr lang="it-IT" sz="2600" dirty="0" smtClean="0"/>
              <a:t>) </a:t>
            </a:r>
            <a:r>
              <a:rPr lang="it-IT" sz="2600" dirty="0" err="1" smtClean="0"/>
              <a:t>facing</a:t>
            </a:r>
            <a:r>
              <a:rPr lang="it-IT" sz="2600" dirty="0" smtClean="0"/>
              <a:t> </a:t>
            </a:r>
            <a:r>
              <a:rPr lang="it-IT" sz="2600" dirty="0" err="1" smtClean="0"/>
              <a:t>troubles</a:t>
            </a:r>
            <a:r>
              <a:rPr lang="it-IT" sz="2600" dirty="0" smtClean="0"/>
              <a:t> with some </a:t>
            </a:r>
            <a:r>
              <a:rPr lang="it-IT" sz="2600" dirty="0" err="1" smtClean="0"/>
              <a:t>subjects</a:t>
            </a:r>
            <a:r>
              <a:rPr lang="it-IT" sz="2600" dirty="0" smtClean="0"/>
              <a:t>;</a:t>
            </a:r>
            <a:br>
              <a:rPr lang="it-IT" sz="2600" dirty="0" smtClean="0"/>
            </a:br>
            <a:endParaRPr lang="it-IT" sz="2600" dirty="0" smtClean="0"/>
          </a:p>
          <a:p>
            <a:r>
              <a:rPr lang="it-IT" sz="2600" dirty="0"/>
              <a:t> </a:t>
            </a:r>
            <a:r>
              <a:rPr lang="it-IT" sz="2600" dirty="0" err="1" smtClean="0"/>
              <a:t>There</a:t>
            </a:r>
            <a:r>
              <a:rPr lang="it-IT" sz="2600" dirty="0" smtClean="0"/>
              <a:t> are some cultural </a:t>
            </a:r>
            <a:r>
              <a:rPr lang="it-IT" sz="2600" dirty="0" err="1" smtClean="0"/>
              <a:t>mediators</a:t>
            </a:r>
            <a:r>
              <a:rPr lang="it-IT" sz="2600" dirty="0" smtClean="0"/>
              <a:t> for new </a:t>
            </a:r>
            <a:r>
              <a:rPr lang="it-IT" sz="2600" dirty="0" err="1" smtClean="0"/>
              <a:t>students</a:t>
            </a:r>
            <a:r>
              <a:rPr lang="it-IT" sz="2600" dirty="0" smtClean="0"/>
              <a:t> </a:t>
            </a:r>
            <a:r>
              <a:rPr lang="it-IT" sz="2600" dirty="0" err="1" smtClean="0"/>
              <a:t>immigrants</a:t>
            </a:r>
            <a:r>
              <a:rPr lang="it-IT" sz="2600" dirty="0" smtClean="0"/>
              <a:t>; 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4905"/>
            <a:ext cx="3202677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55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08912" cy="1412776"/>
          </a:xfrm>
        </p:spPr>
        <p:txBody>
          <a:bodyPr/>
          <a:lstStyle/>
          <a:p>
            <a:pPr marL="0" indent="0">
              <a:buNone/>
            </a:pPr>
            <a:r>
              <a:rPr lang="it-IT" sz="3600" dirty="0" smtClean="0"/>
              <a:t>Some </a:t>
            </a:r>
            <a:r>
              <a:rPr lang="it-IT" sz="3600" dirty="0" err="1" smtClean="0"/>
              <a:t>associations</a:t>
            </a:r>
            <a:r>
              <a:rPr lang="it-IT" sz="3600" dirty="0" smtClean="0"/>
              <a:t> in Parma </a:t>
            </a:r>
            <a:r>
              <a:rPr lang="it-IT" sz="3600" dirty="0" err="1" smtClean="0"/>
              <a:t>where</a:t>
            </a:r>
            <a:r>
              <a:rPr lang="it-IT" sz="3600" dirty="0" smtClean="0"/>
              <a:t> </a:t>
            </a:r>
            <a:r>
              <a:rPr lang="it-IT" sz="3600" dirty="0" err="1" smtClean="0"/>
              <a:t>we</a:t>
            </a:r>
            <a:r>
              <a:rPr lang="it-IT" sz="3600" dirty="0" smtClean="0"/>
              <a:t> </a:t>
            </a:r>
            <a:r>
              <a:rPr lang="it-IT" sz="3600" dirty="0" err="1" smtClean="0"/>
              <a:t>would</a:t>
            </a:r>
            <a:r>
              <a:rPr lang="it-IT" sz="3600" dirty="0" smtClean="0"/>
              <a:t> </a:t>
            </a:r>
            <a:r>
              <a:rPr lang="it-IT" sz="3600" dirty="0" err="1" smtClean="0"/>
              <a:t>really</a:t>
            </a:r>
            <a:r>
              <a:rPr lang="it-IT" sz="3600" dirty="0" smtClean="0"/>
              <a:t> </a:t>
            </a:r>
            <a:r>
              <a:rPr lang="it-IT" sz="3600" dirty="0" err="1" smtClean="0"/>
              <a:t>like</a:t>
            </a:r>
            <a:r>
              <a:rPr lang="it-IT" sz="3600" dirty="0" smtClean="0"/>
              <a:t> to work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115616" y="1844824"/>
            <a:ext cx="3346704" cy="2049409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Caritas;</a:t>
            </a:r>
          </a:p>
          <a:p>
            <a:r>
              <a:rPr lang="it-IT" sz="2800" dirty="0" smtClean="0"/>
              <a:t> AVIS;</a:t>
            </a:r>
          </a:p>
          <a:p>
            <a:r>
              <a:rPr lang="it-IT" sz="2800" dirty="0" smtClean="0"/>
              <a:t> </a:t>
            </a:r>
            <a:r>
              <a:rPr lang="it-IT" sz="2800" dirty="0" err="1" smtClean="0"/>
              <a:t>Giocamico</a:t>
            </a:r>
            <a:r>
              <a:rPr lang="it-IT" sz="2800" dirty="0" smtClean="0"/>
              <a:t>;</a:t>
            </a:r>
          </a:p>
          <a:p>
            <a:pPr marL="4572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4"/>
          </p:nvPr>
        </p:nvSpPr>
        <p:spPr>
          <a:xfrm>
            <a:off x="4673039" y="1340768"/>
            <a:ext cx="3816424" cy="223224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endParaRPr lang="it-IT" sz="2800" dirty="0" smtClean="0"/>
          </a:p>
          <a:p>
            <a:r>
              <a:rPr lang="it-IT" sz="3000" dirty="0" smtClean="0"/>
              <a:t> </a:t>
            </a:r>
            <a:r>
              <a:rPr lang="it-IT" sz="2800" dirty="0" smtClean="0"/>
              <a:t>Croce Rossa;</a:t>
            </a:r>
            <a:endParaRPr lang="it-IT" sz="2800" dirty="0"/>
          </a:p>
          <a:p>
            <a:r>
              <a:rPr lang="it-IT" sz="2800" dirty="0" smtClean="0"/>
              <a:t> </a:t>
            </a:r>
            <a:r>
              <a:rPr lang="it-IT" sz="2800" dirty="0" err="1" smtClean="0"/>
              <a:t>AmiciCani</a:t>
            </a:r>
            <a:r>
              <a:rPr lang="it-IT" sz="2800" dirty="0" smtClean="0"/>
              <a:t>;</a:t>
            </a:r>
            <a:endParaRPr lang="it-IT" sz="2800" dirty="0"/>
          </a:p>
          <a:p>
            <a:r>
              <a:rPr lang="it-IT" sz="2800" dirty="0" smtClean="0"/>
              <a:t> A.S.I.A/VAPA &amp; VAPA;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27" y="3861048"/>
            <a:ext cx="6533183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484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728" y="105273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Caritas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11560" y="2852936"/>
            <a:ext cx="8136904" cy="3816424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promote</a:t>
            </a:r>
            <a:r>
              <a:rPr lang="it-IT" dirty="0" smtClean="0"/>
              <a:t>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donation</a:t>
            </a:r>
            <a:r>
              <a:rPr lang="it-IT" dirty="0" smtClean="0"/>
              <a:t> of </a:t>
            </a:r>
            <a:r>
              <a:rPr lang="it-IT" dirty="0" err="1" smtClean="0"/>
              <a:t>goods</a:t>
            </a:r>
            <a:r>
              <a:rPr lang="it-IT" dirty="0" smtClean="0"/>
              <a:t> (</a:t>
            </a:r>
            <a:r>
              <a:rPr lang="it-IT" dirty="0" err="1" smtClean="0"/>
              <a:t>clothes</a:t>
            </a:r>
            <a:r>
              <a:rPr lang="it-IT" dirty="0" smtClean="0"/>
              <a:t> or </a:t>
            </a:r>
            <a:r>
              <a:rPr lang="it-IT" dirty="0" err="1" smtClean="0"/>
              <a:t>food</a:t>
            </a:r>
            <a:r>
              <a:rPr lang="it-IT" dirty="0" smtClean="0"/>
              <a:t>) to allocate </a:t>
            </a:r>
            <a:r>
              <a:rPr lang="it-IT" dirty="0" err="1" smtClean="0"/>
              <a:t>it</a:t>
            </a:r>
            <a:r>
              <a:rPr lang="it-IT" dirty="0" smtClean="0"/>
              <a:t> to </a:t>
            </a:r>
            <a:r>
              <a:rPr lang="it-IT" dirty="0" err="1" smtClean="0"/>
              <a:t>people</a:t>
            </a:r>
            <a:r>
              <a:rPr lang="it-IT" dirty="0" smtClean="0"/>
              <a:t> </a:t>
            </a:r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</a:t>
            </a:r>
            <a:r>
              <a:rPr lang="it-IT" dirty="0" err="1" smtClean="0"/>
              <a:t>most</a:t>
            </a:r>
            <a:r>
              <a:rPr lang="it-IT" dirty="0"/>
              <a:t>;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give</a:t>
            </a:r>
            <a:r>
              <a:rPr lang="it-IT" dirty="0" smtClean="0"/>
              <a:t> home to homeless </a:t>
            </a:r>
            <a:r>
              <a:rPr lang="it-IT" dirty="0" err="1" smtClean="0"/>
              <a:t>people</a:t>
            </a:r>
            <a:r>
              <a:rPr lang="it-IT" dirty="0" smtClean="0"/>
              <a:t>;</a:t>
            </a:r>
          </a:p>
          <a:p>
            <a:endParaRPr lang="it-IT" dirty="0"/>
          </a:p>
          <a:p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 </a:t>
            </a:r>
            <a:r>
              <a:rPr lang="it-IT" dirty="0" err="1" smtClean="0"/>
              <a:t>canteen</a:t>
            </a:r>
            <a:r>
              <a:rPr lang="it-IT" dirty="0" smtClean="0"/>
              <a:t> </a:t>
            </a:r>
            <a:r>
              <a:rPr lang="it-IT" dirty="0" err="1" smtClean="0"/>
              <a:t>where</a:t>
            </a:r>
            <a:r>
              <a:rPr lang="it-IT" dirty="0" smtClean="0"/>
              <a:t> </a:t>
            </a:r>
            <a:r>
              <a:rPr lang="it-IT" dirty="0" err="1" smtClean="0"/>
              <a:t>volunteers</a:t>
            </a:r>
            <a:r>
              <a:rPr lang="it-IT" dirty="0" smtClean="0"/>
              <a:t> go </a:t>
            </a:r>
            <a:r>
              <a:rPr lang="it-IT" dirty="0" err="1" smtClean="0"/>
              <a:t>everyday</a:t>
            </a:r>
            <a:r>
              <a:rPr lang="it-IT" dirty="0" smtClean="0"/>
              <a:t> to </a:t>
            </a:r>
            <a:r>
              <a:rPr lang="it-IT" dirty="0" err="1" smtClean="0"/>
              <a:t>cook</a:t>
            </a:r>
            <a:r>
              <a:rPr lang="it-IT" dirty="0" smtClean="0"/>
              <a:t> </a:t>
            </a:r>
            <a:r>
              <a:rPr lang="it-IT" dirty="0" err="1" smtClean="0"/>
              <a:t>meals</a:t>
            </a:r>
            <a:r>
              <a:rPr lang="it-IT" dirty="0" smtClean="0"/>
              <a:t> for </a:t>
            </a:r>
            <a:r>
              <a:rPr lang="it-IT" dirty="0" err="1" smtClean="0"/>
              <a:t>people</a:t>
            </a:r>
            <a:r>
              <a:rPr lang="it-IT" dirty="0" smtClean="0"/>
              <a:t> </a:t>
            </a:r>
            <a:r>
              <a:rPr lang="it-IT" dirty="0" err="1" smtClean="0"/>
              <a:t>who</a:t>
            </a:r>
            <a:r>
              <a:rPr lang="it-IT" dirty="0" smtClean="0"/>
              <a:t> do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money</a:t>
            </a:r>
            <a:r>
              <a:rPr lang="it-IT" dirty="0" smtClean="0"/>
              <a:t> to </a:t>
            </a:r>
            <a:r>
              <a:rPr lang="it-IT" dirty="0" err="1" smtClean="0"/>
              <a:t>buy</a:t>
            </a:r>
            <a:r>
              <a:rPr lang="it-IT" dirty="0" smtClean="0"/>
              <a:t>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</a:t>
            </a:r>
            <a:r>
              <a:rPr lang="it-IT" dirty="0" err="1" smtClean="0"/>
              <a:t>survive</a:t>
            </a:r>
            <a:r>
              <a:rPr lang="it-IT" dirty="0" smtClean="0"/>
              <a:t>;</a:t>
            </a:r>
          </a:p>
          <a:p>
            <a:endParaRPr lang="it-IT" dirty="0"/>
          </a:p>
          <a:p>
            <a:r>
              <a:rPr lang="en-US" dirty="0" smtClean="0"/>
              <a:t> Their aim is </a:t>
            </a:r>
            <a:r>
              <a:rPr lang="en-US" dirty="0"/>
              <a:t>to help people and communities to develop a form of Christian </a:t>
            </a:r>
            <a:r>
              <a:rPr lang="en-US" dirty="0" smtClean="0"/>
              <a:t>solidarity.</a:t>
            </a:r>
            <a:endParaRPr lang="en-US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5110979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78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56176" y="908720"/>
            <a:ext cx="2408055" cy="114300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AVIS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71600" y="2996952"/>
            <a:ext cx="7488832" cy="3744416"/>
          </a:xfrm>
        </p:spPr>
        <p:txBody>
          <a:bodyPr>
            <a:normAutofit/>
          </a:bodyPr>
          <a:lstStyle/>
          <a:p>
            <a:r>
              <a:rPr lang="it-IT" dirty="0" smtClean="0"/>
              <a:t>AVIS </a:t>
            </a:r>
            <a:r>
              <a:rPr lang="it-IT" dirty="0" err="1" smtClean="0"/>
              <a:t>means</a:t>
            </a:r>
            <a:r>
              <a:rPr lang="it-IT" dirty="0" smtClean="0"/>
              <a:t> «</a:t>
            </a:r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association</a:t>
            </a:r>
            <a:r>
              <a:rPr lang="it-IT" dirty="0" smtClean="0"/>
              <a:t> of </a:t>
            </a:r>
            <a:r>
              <a:rPr lang="it-IT" dirty="0" err="1" smtClean="0"/>
              <a:t>volunteers</a:t>
            </a:r>
            <a:r>
              <a:rPr lang="it-IT" dirty="0" smtClean="0"/>
              <a:t> of </a:t>
            </a:r>
            <a:r>
              <a:rPr lang="it-IT" dirty="0" err="1" smtClean="0"/>
              <a:t>blood</a:t>
            </a:r>
            <a:r>
              <a:rPr lang="it-IT" dirty="0" smtClean="0"/>
              <a:t>»: </a:t>
            </a:r>
            <a:r>
              <a:rPr lang="it-IT" dirty="0" err="1" smtClean="0"/>
              <a:t>volunteers</a:t>
            </a:r>
            <a:r>
              <a:rPr lang="it-IT" dirty="0" smtClean="0"/>
              <a:t> are the </a:t>
            </a:r>
            <a:r>
              <a:rPr lang="it-IT" dirty="0" err="1" smtClean="0"/>
              <a:t>donors</a:t>
            </a:r>
            <a:r>
              <a:rPr lang="it-IT" dirty="0" smtClean="0"/>
              <a:t> and </a:t>
            </a:r>
            <a:r>
              <a:rPr lang="it-IT" dirty="0" err="1" smtClean="0"/>
              <a:t>volunteers</a:t>
            </a:r>
            <a:r>
              <a:rPr lang="it-IT" dirty="0" smtClean="0"/>
              <a:t> are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leaders</a:t>
            </a:r>
            <a:r>
              <a:rPr lang="it-IT" dirty="0" smtClean="0"/>
              <a:t>. </a:t>
            </a:r>
          </a:p>
          <a:p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aims</a:t>
            </a:r>
            <a:r>
              <a:rPr lang="it-IT" dirty="0" smtClean="0"/>
              <a:t> are:</a:t>
            </a:r>
            <a:br>
              <a:rPr lang="it-IT" dirty="0" smtClean="0"/>
            </a:br>
            <a:r>
              <a:rPr lang="it-IT" dirty="0" smtClean="0"/>
              <a:t>- </a:t>
            </a:r>
            <a:r>
              <a:rPr lang="en-US" dirty="0" smtClean="0"/>
              <a:t>to </a:t>
            </a:r>
            <a:r>
              <a:rPr lang="en-US" dirty="0"/>
              <a:t>meet the growing demand </a:t>
            </a:r>
            <a:r>
              <a:rPr lang="en-US" dirty="0" smtClean="0"/>
              <a:t>of blood;</a:t>
            </a:r>
            <a:br>
              <a:rPr lang="en-US" dirty="0" smtClean="0"/>
            </a:br>
            <a:r>
              <a:rPr lang="en-US" dirty="0" smtClean="0"/>
              <a:t>- to have prepared </a:t>
            </a:r>
            <a:r>
              <a:rPr lang="en-US" dirty="0"/>
              <a:t>and tested healthy donors of different blood type;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to get rid of selling blood;</a:t>
            </a:r>
            <a:br>
              <a:rPr lang="en-US" dirty="0" smtClean="0"/>
            </a:br>
            <a:r>
              <a:rPr lang="en-US" dirty="0" smtClean="0"/>
              <a:t>- to donate </a:t>
            </a:r>
            <a:r>
              <a:rPr lang="en-US" dirty="0"/>
              <a:t>blood for free to all, without discrimination.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2140"/>
            <a:ext cx="5974375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9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3294112"/>
            <a:ext cx="3560183" cy="1143000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/>
              <a:t>Giocamico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640960" cy="3096344"/>
          </a:xfrm>
        </p:spPr>
        <p:txBody>
          <a:bodyPr/>
          <a:lstStyle/>
          <a:p>
            <a:pPr marL="45720" indent="0">
              <a:buNone/>
            </a:pPr>
            <a:r>
              <a:rPr lang="en-US" dirty="0" err="1"/>
              <a:t>Giocamico</a:t>
            </a:r>
            <a:r>
              <a:rPr lang="en-US" dirty="0"/>
              <a:t> plays recreational activity of psycho-pedagogical </a:t>
            </a:r>
            <a:r>
              <a:rPr lang="en-US" dirty="0" smtClean="0"/>
              <a:t>support for children staying in hospitals. </a:t>
            </a:r>
          </a:p>
          <a:p>
            <a:pPr marL="45720" indent="0">
              <a:buNone/>
            </a:pPr>
            <a:r>
              <a:rPr lang="en-US" dirty="0" smtClean="0"/>
              <a:t>They believe that it </a:t>
            </a:r>
            <a:r>
              <a:rPr lang="en-US" dirty="0"/>
              <a:t>is important for children to have a </a:t>
            </a:r>
            <a:r>
              <a:rPr lang="en-US" dirty="0" smtClean="0"/>
              <a:t>chance, even in a difficult time like a long or short stay at the hospital, </a:t>
            </a:r>
            <a:r>
              <a:rPr lang="en-US" dirty="0"/>
              <a:t>to continue </a:t>
            </a:r>
            <a:r>
              <a:rPr lang="en-US" dirty="0" smtClean="0"/>
              <a:t>doing those </a:t>
            </a:r>
            <a:r>
              <a:rPr lang="en-US" dirty="0"/>
              <a:t>things in </a:t>
            </a:r>
            <a:r>
              <a:rPr lang="en-US" dirty="0" err="1" smtClean="0"/>
              <a:t>everyday’s</a:t>
            </a:r>
            <a:r>
              <a:rPr lang="en-US" dirty="0" smtClean="0"/>
              <a:t> life </a:t>
            </a:r>
            <a:r>
              <a:rPr lang="en-US" dirty="0"/>
              <a:t>that they have always done, to have someone with whom they can be </a:t>
            </a:r>
            <a:r>
              <a:rPr lang="en-US" dirty="0" smtClean="0"/>
              <a:t>done, and </a:t>
            </a:r>
            <a:r>
              <a:rPr lang="en-US" dirty="0" err="1"/>
              <a:t>expecially</a:t>
            </a:r>
            <a:r>
              <a:rPr lang="en-US" dirty="0"/>
              <a:t> to be in touch with </a:t>
            </a:r>
            <a:r>
              <a:rPr lang="en-US" dirty="0" smtClean="0"/>
              <a:t>someone </a:t>
            </a:r>
            <a:r>
              <a:rPr lang="en-US" dirty="0"/>
              <a:t>that respects their time and their desires</a:t>
            </a:r>
            <a:r>
              <a:rPr lang="en-US" dirty="0" smtClean="0"/>
              <a:t>. </a:t>
            </a:r>
            <a:endParaRPr lang="en-US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37112"/>
            <a:ext cx="3764602" cy="1764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5112"/>
            <a:ext cx="4355982" cy="29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38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363</TotalTime>
  <Words>625</Words>
  <Application>Microsoft Office PowerPoint</Application>
  <PresentationFormat>Presentazione su schermo (4:3)</PresentationFormat>
  <Paragraphs>57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Elica</vt:lpstr>
      <vt:lpstr>«VOLONTARIATO»</vt:lpstr>
      <vt:lpstr>What is a volunteer work?</vt:lpstr>
      <vt:lpstr>Who can be a volunteer?</vt:lpstr>
      <vt:lpstr>You can get people involved in volunteering:</vt:lpstr>
      <vt:lpstr>Volunteering activities in our school</vt:lpstr>
      <vt:lpstr>Some associations in Parma where we would really like to work</vt:lpstr>
      <vt:lpstr>Caritas</vt:lpstr>
      <vt:lpstr>AVIS</vt:lpstr>
      <vt:lpstr>Giocamico</vt:lpstr>
      <vt:lpstr>Croce Rossa</vt:lpstr>
      <vt:lpstr>AmiciCani</vt:lpstr>
      <vt:lpstr>A.S.I.A/A.V.I.A &amp; VAPA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«VOLONTARIATO»</dc:title>
  <dc:creator>ericka.eunice@yahoo.com</dc:creator>
  <cp:lastModifiedBy>ericka.eunice@yahoo.com</cp:lastModifiedBy>
  <cp:revision>53</cp:revision>
  <dcterms:created xsi:type="dcterms:W3CDTF">2016-04-12T12:12:20Z</dcterms:created>
  <dcterms:modified xsi:type="dcterms:W3CDTF">2016-04-14T12:39:18Z</dcterms:modified>
</cp:coreProperties>
</file>