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87084" y="69756"/>
            <a:ext cx="12017828" cy="6692201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Shape 23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 txBox="1"/>
          <p:nvPr>
            <p:ph idx="1" type="subTitle"/>
          </p:nvPr>
        </p:nvSpPr>
        <p:spPr>
          <a:xfrm>
            <a:off x="1727200" y="3200400"/>
            <a:ext cx="8534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type="ctrTitle"/>
          </p:nvPr>
        </p:nvSpPr>
        <p:spPr>
          <a:xfrm>
            <a:off x="609600" y="1505931"/>
            <a:ext cx="109728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 rot="5400000">
            <a:off x="4114800" y="-1447800"/>
            <a:ext cx="4572000" cy="103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 rot="5400000">
            <a:off x="2001837" y="-507996"/>
            <a:ext cx="5851525" cy="74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type="title"/>
          </p:nvPr>
        </p:nvSpPr>
        <p:spPr>
          <a:xfrm rot="5400000">
            <a:off x="7254557" y="1859285"/>
            <a:ext cx="5851525" cy="268224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87084" y="69756"/>
            <a:ext cx="12017828" cy="6692201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1066800" y="6172200"/>
            <a:ext cx="533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/>
          <p:nvPr/>
        </p:nvSpPr>
        <p:spPr>
          <a:xfrm flipH="1" rot="10800000">
            <a:off x="92550" y="2376830"/>
            <a:ext cx="120180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/>
          <p:nvPr>
            <p:ph idx="12" type="sldNum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963084" y="2547938"/>
            <a:ext cx="10363200" cy="13382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963084" y="9525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578600" y="1447800"/>
            <a:ext cx="49987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1219200" y="1447800"/>
            <a:ext cx="49987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6040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66040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22860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3" type="body"/>
          </p:nvPr>
        </p:nvSpPr>
        <p:spPr>
          <a:xfrm>
            <a:off x="12192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4" type="body"/>
          </p:nvPr>
        </p:nvSpPr>
        <p:spPr>
          <a:xfrm>
            <a:off x="12192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22860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85344" y="69755"/>
            <a:ext cx="12017828" cy="6693408"/>
          </a:xfrm>
          <a:prstGeom prst="roundRect">
            <a:avLst>
              <a:gd fmla="val 4929" name="adj"/>
            </a:avLst>
          </a:prstGeom>
          <a:blipFill rotWithShape="1">
            <a:blip r:embed="rId2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962400" y="1600200"/>
            <a:ext cx="762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1219200" y="1600200"/>
            <a:ext cx="254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1219200" y="61722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/>
          <p:nvPr>
            <p:ph idx="12" type="sldNum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Shape 83"/>
          <p:cNvSpPr/>
          <p:nvPr/>
        </p:nvSpPr>
        <p:spPr>
          <a:xfrm flipH="1" rot="10800000">
            <a:off x="91076" y="4683555"/>
            <a:ext cx="120091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1219200" y="5445825"/>
            <a:ext cx="9753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3369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2575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85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74319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720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Calibri"/>
              <a:buChar char="o"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1219200" y="4900550"/>
            <a:ext cx="9753600" cy="522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2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8" name="Shape 88"/>
          <p:cNvSpPr/>
          <p:nvPr>
            <p:ph idx="2" type="pic"/>
          </p:nvPr>
        </p:nvSpPr>
        <p:spPr>
          <a:xfrm>
            <a:off x="91078" y="66676"/>
            <a:ext cx="12002498" cy="4581525"/>
          </a:xfrm>
          <a:prstGeom prst="round2SameRect">
            <a:avLst>
              <a:gd fmla="val 7101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3876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33680" lvl="3" marL="109728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13716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36220" lvl="5" marL="164592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31139" lvl="6" marL="19202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38760" lvl="7" marL="219456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33679" lvl="8" marL="246888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55000" ty="0" sy="5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85344" y="69755"/>
            <a:ext cx="12017828" cy="6693408"/>
          </a:xfrm>
          <a:prstGeom prst="roundRect">
            <a:avLst>
              <a:gd fmla="val 4929" name="adj"/>
            </a:avLst>
          </a:prstGeom>
          <a:blipFill rotWithShape="1">
            <a:blip r:embed="rId1">
              <a:alphaModFix/>
            </a:blip>
            <a:tile algn="tl" flip="none" tx="0" sx="55000" ty="0" sy="55000"/>
          </a:blipFill>
          <a:ln cap="sq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/>
          <p:nvPr>
            <p:ph idx="12" type="sldNum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4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935" lvl="0" marL="4572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mbria"/>
              <a:buNone/>
              <a:defRPr b="0" i="0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subTitle"/>
          </p:nvPr>
        </p:nvSpPr>
        <p:spPr>
          <a:xfrm>
            <a:off x="1727200" y="3200400"/>
            <a:ext cx="8534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… of a Business Plan</a:t>
            </a:r>
            <a:endParaRPr b="0" i="0" sz="2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/>
          <p:nvPr>
            <p:ph type="ctrTitle"/>
          </p:nvPr>
        </p:nvSpPr>
        <p:spPr>
          <a:xfrm>
            <a:off x="609600" y="1505931"/>
            <a:ext cx="109728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Financial Section</a:t>
            </a:r>
            <a:endParaRPr b="0" i="0" sz="40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9576" y="4800600"/>
            <a:ext cx="1402698" cy="1357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68594" y="5372100"/>
            <a:ext cx="2386012" cy="680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3985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Profits: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29393" y="1862237"/>
            <a:ext cx="5800171" cy="27554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 the money you need to start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 the money you have or can find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about the costs when you start producing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Forecast sales and estimate revenues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there any profit?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To sum up: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6333" y="1807654"/>
            <a:ext cx="4182969" cy="2773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most important section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people read this section first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shows whether the business plan will result in success (profits) or not</a:t>
            </a:r>
            <a:endParaRPr/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Is it important?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39256" y="4026979"/>
            <a:ext cx="5055608" cy="1276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 b="7103" l="0" r="0" t="0"/>
          <a:stretch/>
        </p:blipFill>
        <p:spPr>
          <a:xfrm>
            <a:off x="1347216" y="3153912"/>
            <a:ext cx="3405378" cy="2670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capital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Investment cost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Costs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Revenues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Profit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Should include: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0800" y="1885950"/>
            <a:ext cx="4001077" cy="29969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money you already have available for the business.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may be: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money from personal savings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loan 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grant from the government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Money from investors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160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Initial capital: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07161" y="2436876"/>
            <a:ext cx="3700463" cy="3430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money you need to start the business.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Start-up costs must not be forgotten!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7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7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Equipment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7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Employees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7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Promotion</a:t>
            </a:r>
            <a:endParaRPr/>
          </a:p>
          <a:p>
            <a:pPr indent="0" lvl="0" marL="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160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Investment and start-up costs: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66216" y="2559938"/>
            <a:ext cx="3711653" cy="2780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 costs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stay the same over the year.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don’t change if the sales are higher or lower. 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 costs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change as the output change.</a:t>
            </a:r>
            <a:endParaRPr/>
          </a:p>
          <a:p>
            <a:pPr indent="-23114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company sells more products they increase.</a:t>
            </a:r>
            <a:endParaRPr/>
          </a:p>
          <a:p>
            <a:pPr indent="-101600" lvl="1" marL="5486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costs are considered to be mixed because they</a:t>
            </a:r>
            <a:endParaRPr/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 both fixed and variable elements</a:t>
            </a:r>
            <a:endParaRPr/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Let’s talk about costs: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57616" y="2495359"/>
            <a:ext cx="3419855" cy="3314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 costs</a:t>
            </a:r>
            <a:endParaRPr/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Rent</a:t>
            </a:r>
            <a:endParaRPr/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Equipment</a:t>
            </a:r>
            <a:endParaRPr/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Salaries</a:t>
            </a:r>
            <a:endParaRPr/>
          </a:p>
          <a:p>
            <a:pPr indent="-2540" lvl="1" marL="3200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 costs</a:t>
            </a:r>
            <a:endParaRPr/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Raw materials</a:t>
            </a:r>
            <a:endParaRPr/>
          </a:p>
          <a:p>
            <a:pPr indent="-23114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Delivery costs</a:t>
            </a:r>
            <a:endParaRPr/>
          </a:p>
          <a:p>
            <a:pPr indent="-101600" lvl="1" marL="5486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4320" lvl="1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Mixed costs</a:t>
            </a:r>
            <a:endParaRPr/>
          </a:p>
          <a:p>
            <a:pPr indent="-281940" lvl="2" marL="54864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Utility costs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0810" lvl="2" marL="82296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985" lvl="0" marL="274320" marR="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1" marL="320040" marR="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Examples of costs in a company: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63258" y="1656587"/>
            <a:ext cx="3648837" cy="2970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1219200" y="1447800"/>
            <a:ext cx="10814304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companies try to minimize costs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companies outsource services in order to have lower costs (i.e. cleaning)</a:t>
            </a:r>
            <a:endParaRPr/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companies don’t need to buy raw materials for products (fewer costs)</a:t>
            </a:r>
            <a:endParaRPr/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557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0810" lvl="2" marL="82296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" lvl="1" marL="32004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Facts about costs: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445" y="2976562"/>
            <a:ext cx="4544188" cy="2272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money a company receives from the sales 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4320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into consideration the sales and the price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985" lvl="0" marL="27432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mbri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Revenues:</a:t>
            </a:r>
            <a:endParaRPr b="0" i="0" sz="4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61776" y="2779394"/>
            <a:ext cx="3943599" cy="2953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Business plan presentation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